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63" r:id="rId5"/>
    <p:sldId id="267" r:id="rId6"/>
    <p:sldId id="268" r:id="rId7"/>
    <p:sldId id="293" r:id="rId8"/>
    <p:sldId id="269" r:id="rId9"/>
    <p:sldId id="270" r:id="rId10"/>
    <p:sldId id="264" r:id="rId11"/>
    <p:sldId id="258" r:id="rId12"/>
    <p:sldId id="265" r:id="rId13"/>
    <p:sldId id="272" r:id="rId14"/>
    <p:sldId id="273" r:id="rId15"/>
    <p:sldId id="271" r:id="rId16"/>
    <p:sldId id="259" r:id="rId17"/>
    <p:sldId id="274" r:id="rId18"/>
    <p:sldId id="275" r:id="rId19"/>
    <p:sldId id="276" r:id="rId20"/>
    <p:sldId id="277" r:id="rId21"/>
    <p:sldId id="278" r:id="rId22"/>
    <p:sldId id="280" r:id="rId23"/>
    <p:sldId id="279" r:id="rId24"/>
    <p:sldId id="281" r:id="rId25"/>
    <p:sldId id="283" r:id="rId26"/>
    <p:sldId id="284" r:id="rId27"/>
    <p:sldId id="285" r:id="rId28"/>
    <p:sldId id="286" r:id="rId29"/>
    <p:sldId id="287" r:id="rId30"/>
    <p:sldId id="288" r:id="rId31"/>
    <p:sldId id="282" r:id="rId32"/>
    <p:sldId id="289" r:id="rId33"/>
    <p:sldId id="291" r:id="rId34"/>
    <p:sldId id="292" r:id="rId35"/>
    <p:sldId id="290" r:id="rId36"/>
    <p:sldId id="294" r:id="rId37"/>
    <p:sldId id="295" r:id="rId38"/>
    <p:sldId id="296" r:id="rId39"/>
    <p:sldId id="297" r:id="rId40"/>
    <p:sldId id="298" r:id="rId41"/>
    <p:sldId id="299" r:id="rId42"/>
    <p:sldId id="303" r:id="rId43"/>
    <p:sldId id="300" r:id="rId44"/>
    <p:sldId id="301" r:id="rId45"/>
    <p:sldId id="302" r:id="rId46"/>
    <p:sldId id="304" r:id="rId47"/>
    <p:sldId id="305" r:id="rId48"/>
    <p:sldId id="26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496" autoAdjust="0"/>
  </p:normalViewPr>
  <p:slideViewPr>
    <p:cSldViewPr snapToGrid="0">
      <p:cViewPr varScale="1">
        <p:scale>
          <a:sx n="90" d="100"/>
          <a:sy n="90" d="100"/>
        </p:scale>
        <p:origin x="13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80" y="2863631"/>
            <a:ext cx="10027920" cy="646331"/>
          </a:xfrm>
          <a:solidFill>
            <a:schemeClr val="accent1"/>
          </a:solidFill>
        </p:spPr>
        <p:txBody>
          <a:bodyPr wrap="none" lIns="90000" anchor="b">
            <a:spAutoFit/>
          </a:bodyPr>
          <a:lstStyle>
            <a:lvl1pPr algn="l">
              <a:defRPr sz="4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endParaRPr lang="en-GB" dirty="0"/>
          </a:p>
        </p:txBody>
      </p:sp>
      <p:sp>
        <p:nvSpPr>
          <p:cNvPr id="3" name="Subtitle 2"/>
          <p:cNvSpPr>
            <a:spLocks noGrp="1"/>
          </p:cNvSpPr>
          <p:nvPr>
            <p:ph type="subTitle" idx="1" hasCustomPrompt="1"/>
          </p:nvPr>
        </p:nvSpPr>
        <p:spPr>
          <a:xfrm>
            <a:off x="648393" y="3602038"/>
            <a:ext cx="3961213" cy="414044"/>
          </a:xfrm>
          <a:solidFill>
            <a:schemeClr val="bg1"/>
          </a:solidFill>
        </p:spPr>
        <p:txBody>
          <a:bodyPr wrap="none">
            <a:spAutoFit/>
          </a:bodyPr>
          <a:lstStyle>
            <a:lvl1pPr marL="0" indent="0" algn="l">
              <a:buNone/>
              <a:tabLst>
                <a:tab pos="1346200" algn="l"/>
              </a:tabLst>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13" name="Slide Number Placeholder 5"/>
          <p:cNvSpPr>
            <a:spLocks noGrp="1"/>
          </p:cNvSpPr>
          <p:nvPr>
            <p:ph type="sldNum" sz="quarter" idx="12"/>
          </p:nvPr>
        </p:nvSpPr>
        <p:spPr>
          <a:xfrm>
            <a:off x="8610616" y="6355885"/>
            <a:ext cx="2743200" cy="365125"/>
          </a:xfrm>
        </p:spPr>
        <p:txBody>
          <a:bodyPr/>
          <a:lstStyle/>
          <a:p>
            <a:fld id="{B9DAB1A9-C27B-4798-963B-716E63D73CA0}" type="slidenum">
              <a:rPr lang="en-GB" smtClean="0"/>
              <a:t>‹#›</a:t>
            </a:fld>
            <a:endParaRPr lang="en-GB" dirty="0"/>
          </a:p>
        </p:txBody>
      </p:sp>
      <p:pic>
        <p:nvPicPr>
          <p:cNvPr id="1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0606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9DAB1A9-C27B-4798-963B-716E63D73CA0}" type="slidenum">
              <a:rPr lang="en-GB" smtClean="0"/>
              <a:t>‹#›</a:t>
            </a:fld>
            <a:endParaRPr lang="en-GB" dirty="0"/>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600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B9DAB1A9-C27B-4798-963B-716E63D73CA0}" type="slidenum">
              <a:rPr lang="en-GB" smtClean="0"/>
              <a:t>‹#›</a:t>
            </a:fld>
            <a:endParaRPr lang="en-GB" dirty="0"/>
          </a:p>
        </p:txBody>
      </p:sp>
      <p:pic>
        <p:nvPicPr>
          <p:cNvPr id="6"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31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9DAB1A9-C27B-4798-963B-716E63D73CA0}" type="slidenum">
              <a:rPr lang="en-GB" smtClean="0"/>
              <a:t>‹#›</a:t>
            </a:fld>
            <a:endParaRPr lang="en-GB" dirty="0"/>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399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Caption 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9DAB1A9-C27B-4798-963B-716E63D73CA0}" type="slidenum">
              <a:rPr lang="en-GB" smtClean="0"/>
              <a:t>‹#›</a:t>
            </a:fld>
            <a:endParaRPr lang="en-GB" dirty="0"/>
          </a:p>
        </p:txBody>
      </p:sp>
      <p:sp>
        <p:nvSpPr>
          <p:cNvPr id="9"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pic>
        <p:nvPicPr>
          <p:cNvPr id="10"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601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9DAB1A9-C27B-4798-963B-716E63D73CA0}" type="slidenum">
              <a:rPr lang="en-GB" smtClean="0"/>
              <a:t>‹#›</a:t>
            </a:fld>
            <a:endParaRPr lang="en-GB" dirty="0"/>
          </a:p>
        </p:txBody>
      </p:sp>
      <p:sp>
        <p:nvSpPr>
          <p:cNvPr id="10"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791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RED">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9DAB1A9-C27B-4798-963B-716E63D73CA0}" type="slidenum">
              <a:rPr lang="en-GB" smtClean="0"/>
              <a:t>‹#›</a:t>
            </a:fld>
            <a:endParaRPr lang="en-GB" dirty="0"/>
          </a:p>
        </p:txBody>
      </p:sp>
      <p:sp>
        <p:nvSpPr>
          <p:cNvPr id="10"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827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9DAB1A9-C27B-4798-963B-716E63D73CA0}" type="slidenum">
              <a:rPr lang="en-GB" smtClean="0"/>
              <a:t>‹#›</a:t>
            </a:fld>
            <a:endParaRPr lang="en-GB" dirty="0"/>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28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9DAB1A9-C27B-4798-963B-716E63D73CA0}" type="slidenum">
              <a:rPr lang="en-GB" smtClean="0"/>
              <a:t>‹#›</a:t>
            </a:fld>
            <a:endParaRPr lang="en-GB" dirty="0"/>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091650" y="0"/>
            <a:ext cx="1262149" cy="6176963"/>
          </a:xfrm>
        </p:spPr>
        <p:txBody>
          <a:bodyPr vert="eaVert"/>
          <a:lstStyle/>
          <a:p>
            <a:r>
              <a:rPr lang="en-US" dirty="0"/>
              <a:t>CLICK TO EDIT MASTER TITLE STYLE</a:t>
            </a:r>
            <a:endParaRPr lang="en-GB" dirty="0"/>
          </a:p>
        </p:txBody>
      </p:sp>
      <p:sp>
        <p:nvSpPr>
          <p:cNvPr id="3" name="Vertical Text Placeholder 2"/>
          <p:cNvSpPr>
            <a:spLocks noGrp="1"/>
          </p:cNvSpPr>
          <p:nvPr>
            <p:ph type="body" orient="vert" idx="1"/>
          </p:nvPr>
        </p:nvSpPr>
        <p:spPr>
          <a:xfrm>
            <a:off x="838199" y="365125"/>
            <a:ext cx="9253452"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9DAB1A9-C27B-4798-963B-716E63D73CA0}" type="slidenum">
              <a:rPr lang="en-GB" smtClean="0"/>
              <a:t>‹#›</a:t>
            </a:fld>
            <a:endParaRPr lang="en-GB" dirty="0"/>
          </a:p>
        </p:txBody>
      </p:sp>
    </p:spTree>
    <p:extLst>
      <p:ext uri="{BB962C8B-B14F-4D97-AF65-F5344CB8AC3E}">
        <p14:creationId xmlns:p14="http://schemas.microsoft.com/office/powerpoint/2010/main" val="3232628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RED">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099963" y="0"/>
            <a:ext cx="1253835" cy="6176963"/>
          </a:xfrm>
          <a:solidFill>
            <a:srgbClr val="D70925"/>
          </a:solidFill>
        </p:spPr>
        <p:txBody>
          <a:bodyPr vert="eaVert"/>
          <a:lstStyle>
            <a:lvl1pPr>
              <a:defRPr>
                <a:solidFill>
                  <a:schemeClr val="bg1"/>
                </a:solidFill>
              </a:defRPr>
            </a:lvl1pPr>
          </a:lstStyle>
          <a:p>
            <a:r>
              <a:rPr lang="en-US" dirty="0"/>
              <a:t>CLICK TO EDIT MASTER TITLE STYLE</a:t>
            </a:r>
            <a:endParaRPr lang="en-GB" dirty="0"/>
          </a:p>
        </p:txBody>
      </p:sp>
      <p:sp>
        <p:nvSpPr>
          <p:cNvPr id="3" name="Vertical Text Placeholder 2"/>
          <p:cNvSpPr>
            <a:spLocks noGrp="1"/>
          </p:cNvSpPr>
          <p:nvPr>
            <p:ph type="body" orient="vert" idx="1"/>
          </p:nvPr>
        </p:nvSpPr>
        <p:spPr>
          <a:xfrm>
            <a:off x="838199" y="365125"/>
            <a:ext cx="9253452"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9DAB1A9-C27B-4798-963B-716E63D73CA0}" type="slidenum">
              <a:rPr lang="en-GB" smtClean="0"/>
              <a:t>‹#›</a:t>
            </a:fld>
            <a:endParaRPr lang="en-GB" dirty="0"/>
          </a:p>
        </p:txBody>
      </p:sp>
    </p:spTree>
    <p:extLst>
      <p:ext uri="{BB962C8B-B14F-4D97-AF65-F5344CB8AC3E}">
        <p14:creationId xmlns:p14="http://schemas.microsoft.com/office/powerpoint/2010/main" val="862332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9DAB1A9-C27B-4798-963B-716E63D73CA0}" type="slidenum">
              <a:rPr lang="en-GB" smtClean="0"/>
              <a:t>‹#›</a:t>
            </a:fld>
            <a:endParaRPr lang="en-GB" dirty="0"/>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a:xfrm>
            <a:off x="0" y="365126"/>
            <a:ext cx="8593462" cy="535531"/>
          </a:xfrm>
        </p:spPr>
        <p:txBody>
          <a:bodyPr/>
          <a:lstStyle/>
          <a:p>
            <a:r>
              <a:rPr lang="en-US" dirty="0"/>
              <a:t>CLICK TO EDIT MASTER TITLE STYLE</a:t>
            </a:r>
            <a:endParaRPr lang="en-GB" dirty="0"/>
          </a:p>
        </p:txBody>
      </p:sp>
    </p:spTree>
    <p:extLst>
      <p:ext uri="{BB962C8B-B14F-4D97-AF65-F5344CB8AC3E}">
        <p14:creationId xmlns:p14="http://schemas.microsoft.com/office/powerpoint/2010/main" val="28009532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sp>
        <p:nvSpPr>
          <p:cNvPr id="8" name="Rounded Rectangle 7"/>
          <p:cNvSpPr/>
          <p:nvPr/>
        </p:nvSpPr>
        <p:spPr>
          <a:xfrm>
            <a:off x="0" y="6352450"/>
            <a:ext cx="12240000" cy="360040"/>
          </a:xfrm>
          <a:prstGeom prst="roundRect">
            <a:avLst>
              <a:gd name="adj" fmla="val 0"/>
            </a:avLst>
          </a:prstGeom>
          <a:solidFill>
            <a:schemeClr val="bg2"/>
          </a:solidFill>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a:defRPr/>
            </a:pPr>
            <a:endParaRPr lang="en-GB" sz="1800" dirty="0"/>
          </a:p>
        </p:txBody>
      </p:sp>
      <p:sp>
        <p:nvSpPr>
          <p:cNvPr id="4" name="Rounded Rectangle 3"/>
          <p:cNvSpPr/>
          <p:nvPr/>
        </p:nvSpPr>
        <p:spPr>
          <a:xfrm>
            <a:off x="-190500" y="314326"/>
            <a:ext cx="11811000" cy="754063"/>
          </a:xfrm>
          <a:prstGeom prst="roundRect">
            <a:avLst/>
          </a:prstGeom>
          <a:solidFill>
            <a:schemeClr val="bg2"/>
          </a:solidFill>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a:defRPr/>
            </a:pPr>
            <a:endParaRPr lang="en-GB" sz="1800" dirty="0"/>
          </a:p>
        </p:txBody>
      </p:sp>
      <p:sp>
        <p:nvSpPr>
          <p:cNvPr id="2" name="Title 1"/>
          <p:cNvSpPr>
            <a:spLocks noGrp="1"/>
          </p:cNvSpPr>
          <p:nvPr>
            <p:ph type="title"/>
          </p:nvPr>
        </p:nvSpPr>
        <p:spPr>
          <a:xfrm>
            <a:off x="609600" y="342374"/>
            <a:ext cx="7737458" cy="535531"/>
          </a:xfrm>
        </p:spPr>
        <p:txBody>
          <a:bodyPr/>
          <a:lstStyle>
            <a:lvl1pPr algn="l">
              <a:defRPr sz="3200" b="1">
                <a:solidFill>
                  <a:schemeClr val="accent2"/>
                </a:solidFill>
                <a:latin typeface="Verdana" pitchFamily="34" charset="0"/>
              </a:defRPr>
            </a:lvl1pPr>
          </a:lstStyle>
          <a:p>
            <a:r>
              <a:rPr lang="en-US" smtClean="0"/>
              <a:t>Click to edit Master title style</a:t>
            </a:r>
            <a:endParaRPr lang="en-GB" dirty="0"/>
          </a:p>
        </p:txBody>
      </p:sp>
      <p:sp>
        <p:nvSpPr>
          <p:cNvPr id="3" name="Content Placeholder 2"/>
          <p:cNvSpPr>
            <a:spLocks noGrp="1"/>
          </p:cNvSpPr>
          <p:nvPr>
            <p:ph idx="1"/>
          </p:nvPr>
        </p:nvSpPr>
        <p:spPr>
          <a:xfrm>
            <a:off x="609600" y="1268760"/>
            <a:ext cx="10972800" cy="4857403"/>
          </a:xfrm>
          <a:noFill/>
        </p:spPr>
        <p:txBody>
          <a:bodyPr/>
          <a:lstStyle>
            <a:lvl1pPr>
              <a:defRPr sz="2000" b="0">
                <a:solidFill>
                  <a:schemeClr val="bg1"/>
                </a:solidFill>
                <a:latin typeface="Verdana" pitchFamily="34" charset="0"/>
              </a:defRPr>
            </a:lvl1pPr>
            <a:lvl2pPr>
              <a:defRPr sz="2000" b="0">
                <a:solidFill>
                  <a:schemeClr val="bg1"/>
                </a:solidFill>
                <a:latin typeface="Verdana" pitchFamily="34" charset="0"/>
              </a:defRPr>
            </a:lvl2pPr>
            <a:lvl3pPr>
              <a:defRPr sz="1800" b="0">
                <a:solidFill>
                  <a:schemeClr val="bg1"/>
                </a:solidFill>
                <a:latin typeface="Verdana" pitchFamily="34" charset="0"/>
              </a:defRPr>
            </a:lvl3pPr>
            <a:lvl4pPr>
              <a:defRPr sz="1600" b="0">
                <a:solidFill>
                  <a:schemeClr val="bg1"/>
                </a:solidFill>
                <a:latin typeface="Verdana" pitchFamily="34" charset="0"/>
              </a:defRPr>
            </a:lvl4pPr>
            <a:lvl5pPr>
              <a:defRPr sz="1600" b="0">
                <a:solidFill>
                  <a:schemeClr val="bg1"/>
                </a:solidFill>
                <a:latin typeface="Verdan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Date Placeholder 3"/>
          <p:cNvSpPr>
            <a:spLocks noGrp="1"/>
          </p:cNvSpPr>
          <p:nvPr>
            <p:ph type="dt" sz="half" idx="10"/>
          </p:nvPr>
        </p:nvSpPr>
        <p:spPr/>
        <p:txBody>
          <a:bodyPr/>
          <a:lstStyle>
            <a:lvl1pPr>
              <a:defRPr>
                <a:solidFill>
                  <a:schemeClr val="accent2"/>
                </a:solidFill>
              </a:defRPr>
            </a:lvl1pPr>
          </a:lstStyle>
          <a:p>
            <a:fld id="{41AD208E-EA09-4321-8E13-630B9C5D0623}" type="datetimeFigureOut">
              <a:rPr lang="en-GB" smtClean="0"/>
              <a:t>01/05/2019</a:t>
            </a:fld>
            <a:endParaRPr lang="en-GB" dirty="0"/>
          </a:p>
        </p:txBody>
      </p:sp>
      <p:sp>
        <p:nvSpPr>
          <p:cNvPr id="6" name="Footer Placeholder 4"/>
          <p:cNvSpPr>
            <a:spLocks noGrp="1"/>
          </p:cNvSpPr>
          <p:nvPr>
            <p:ph type="ftr" sz="quarter" idx="11"/>
          </p:nvPr>
        </p:nvSpPr>
        <p:spPr>
          <a:xfrm>
            <a:off x="2831638" y="6356351"/>
            <a:ext cx="6528725" cy="365125"/>
          </a:xfrm>
        </p:spPr>
        <p:txBody>
          <a:bodyPr/>
          <a:lstStyle>
            <a:lvl1pPr>
              <a:defRPr>
                <a:solidFill>
                  <a:schemeClr val="accent2"/>
                </a:solidFill>
              </a:defRPr>
            </a:lvl1pPr>
          </a:lstStyle>
          <a:p>
            <a:endParaRPr lang="en-GB" dirty="0"/>
          </a:p>
        </p:txBody>
      </p:sp>
      <p:sp>
        <p:nvSpPr>
          <p:cNvPr id="7" name="Slide Number Placeholder 5"/>
          <p:cNvSpPr>
            <a:spLocks noGrp="1"/>
          </p:cNvSpPr>
          <p:nvPr>
            <p:ph type="sldNum" sz="quarter" idx="12"/>
          </p:nvPr>
        </p:nvSpPr>
        <p:spPr/>
        <p:txBody>
          <a:bodyPr/>
          <a:lstStyle>
            <a:lvl1pPr>
              <a:defRPr>
                <a:solidFill>
                  <a:schemeClr val="accent2"/>
                </a:solidFill>
              </a:defRPr>
            </a:lvl1pPr>
          </a:lstStyle>
          <a:p>
            <a:fld id="{B9DAB1A9-C27B-4798-963B-716E63D73CA0}" type="slidenum">
              <a:rPr lang="en-GB" smtClean="0"/>
              <a:t>‹#›</a:t>
            </a:fld>
            <a:endParaRPr lang="en-GB" dirty="0"/>
          </a:p>
        </p:txBody>
      </p:sp>
    </p:spTree>
    <p:extLst>
      <p:ext uri="{BB962C8B-B14F-4D97-AF65-F5344CB8AC3E}">
        <p14:creationId xmlns:p14="http://schemas.microsoft.com/office/powerpoint/2010/main" val="2541293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cstate="screen">
            <a:lum/>
            <a:extLst>
              <a:ext uri="{28A0092B-C50C-407E-A947-70E740481C1C}">
                <a14:useLocalDpi xmlns:a14="http://schemas.microsoft.com/office/drawing/2010/main"/>
              </a:ext>
            </a:extLst>
          </a:blip>
          <a:srcRect/>
          <a:stretch>
            <a:fillRect t="-2000" b="-2000"/>
          </a:stretch>
        </a:blipFill>
        <a:effectLst/>
      </p:bgPr>
    </p:bg>
    <p:spTree>
      <p:nvGrpSpPr>
        <p:cNvPr id="1" name=""/>
        <p:cNvGrpSpPr/>
        <p:nvPr/>
      </p:nvGrpSpPr>
      <p:grpSpPr>
        <a:xfrm>
          <a:off x="0" y="0"/>
          <a:ext cx="0" cy="0"/>
          <a:chOff x="0" y="0"/>
          <a:chExt cx="0" cy="0"/>
        </a:xfrm>
      </p:grpSpPr>
      <p:pic>
        <p:nvPicPr>
          <p:cNvPr id="5" name="Picture 5" descr="F:\Standardisation\unilogo_white_nolower.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840384" y="-9525"/>
            <a:ext cx="1775883" cy="863600"/>
          </a:xfrm>
          <a:prstGeom prst="rect">
            <a:avLst/>
          </a:prstGeom>
          <a:noFill/>
          <a:ln w="9525">
            <a:noFill/>
            <a:miter lim="800000"/>
            <a:headEnd/>
            <a:tailEnd/>
          </a:ln>
        </p:spPr>
      </p:pic>
      <p:sp>
        <p:nvSpPr>
          <p:cNvPr id="6" name="Rounded Rectangle 5"/>
          <p:cNvSpPr/>
          <p:nvPr/>
        </p:nvSpPr>
        <p:spPr>
          <a:xfrm>
            <a:off x="-190499" y="1312863"/>
            <a:ext cx="11758084" cy="1187450"/>
          </a:xfrm>
          <a:prstGeom prst="roundRect">
            <a:avLst/>
          </a:prstGeom>
          <a:solidFill>
            <a:schemeClr val="tx1">
              <a:alpha val="30000"/>
            </a:schemeClr>
          </a:solidFill>
          <a:ln>
            <a:noFill/>
          </a:ln>
        </p:spPr>
        <p:style>
          <a:lnRef idx="3">
            <a:schemeClr val="lt1"/>
          </a:lnRef>
          <a:fillRef idx="1">
            <a:schemeClr val="dk1"/>
          </a:fillRef>
          <a:effectRef idx="1">
            <a:schemeClr val="dk1"/>
          </a:effectRef>
          <a:fontRef idx="minor">
            <a:schemeClr val="lt1"/>
          </a:fontRef>
        </p:style>
        <p:txBody>
          <a:bodyPr anchor="ctr"/>
          <a:lstStyle/>
          <a:p>
            <a:pPr algn="ctr">
              <a:defRPr/>
            </a:pPr>
            <a:endParaRPr lang="en-GB" sz="1800" dirty="0"/>
          </a:p>
        </p:txBody>
      </p:sp>
      <p:sp>
        <p:nvSpPr>
          <p:cNvPr id="2" name="Title 1"/>
          <p:cNvSpPr>
            <a:spLocks noGrp="1"/>
          </p:cNvSpPr>
          <p:nvPr>
            <p:ph type="ctrTitle"/>
          </p:nvPr>
        </p:nvSpPr>
        <p:spPr>
          <a:xfrm>
            <a:off x="190501" y="1357497"/>
            <a:ext cx="8553386" cy="590931"/>
          </a:xfrm>
        </p:spPr>
        <p:txBody>
          <a:bodyPr/>
          <a:lstStyle>
            <a:lvl1pPr algn="l">
              <a:defRPr sz="3600" b="1">
                <a:solidFill>
                  <a:schemeClr val="accent2"/>
                </a:solidFill>
                <a:latin typeface="Verdana" pitchFamily="34" charset="0"/>
              </a:defRPr>
            </a:lvl1pPr>
          </a:lstStyle>
          <a:p>
            <a:r>
              <a:rPr lang="en-US" smtClean="0"/>
              <a:t>Click to edit Master title style</a:t>
            </a:r>
            <a:endParaRPr lang="en-GB" dirty="0"/>
          </a:p>
        </p:txBody>
      </p:sp>
      <p:sp>
        <p:nvSpPr>
          <p:cNvPr id="3" name="Subtitle 2"/>
          <p:cNvSpPr>
            <a:spLocks noGrp="1"/>
          </p:cNvSpPr>
          <p:nvPr>
            <p:ph type="subTitle" idx="1"/>
          </p:nvPr>
        </p:nvSpPr>
        <p:spPr>
          <a:xfrm>
            <a:off x="190501" y="1844824"/>
            <a:ext cx="11378107" cy="642942"/>
          </a:xfrm>
        </p:spPr>
        <p:txBody>
          <a:bodyPr/>
          <a:lstStyle>
            <a:lvl1pPr marL="0" indent="0" algn="l">
              <a:buNone/>
              <a:defRPr sz="2800">
                <a:solidFill>
                  <a:schemeClr val="accent4">
                    <a:lumMod val="60000"/>
                    <a:lumOff val="40000"/>
                  </a:schemeClr>
                </a:solidFill>
                <a:latin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2" name="Picture Placeholder 2"/>
          <p:cNvSpPr>
            <a:spLocks noGrp="1"/>
          </p:cNvSpPr>
          <p:nvPr>
            <p:ph type="pic" idx="13"/>
          </p:nvPr>
        </p:nvSpPr>
        <p:spPr>
          <a:xfrm>
            <a:off x="5807968" y="2852936"/>
            <a:ext cx="5755200" cy="3024336"/>
          </a:xfrm>
          <a:blipFill dpi="0" rotWithShape="1">
            <a:blip r:embed="rId4" cstate="print">
              <a:alphaModFix amt="0"/>
            </a:blip>
            <a:srcRect/>
            <a:tile tx="0" ty="0" sx="100000" sy="100000" flip="none" algn="tl"/>
          </a:blipFill>
        </p:spPr>
        <p:txBody>
          <a:bodyPr wrap="none" rtlCol="0" anchor="ctr" anchorCtr="1">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GB" noProof="0" dirty="0"/>
          </a:p>
        </p:txBody>
      </p:sp>
      <p:sp>
        <p:nvSpPr>
          <p:cNvPr id="7" name="Slide Number Placeholder 5"/>
          <p:cNvSpPr>
            <a:spLocks noGrp="1"/>
          </p:cNvSpPr>
          <p:nvPr>
            <p:ph type="sldNum" sz="quarter" idx="14"/>
          </p:nvPr>
        </p:nvSpPr>
        <p:spPr>
          <a:xfrm>
            <a:off x="8752417" y="6350001"/>
            <a:ext cx="2844800" cy="365125"/>
          </a:xfrm>
        </p:spPr>
        <p:txBody>
          <a:bodyPr/>
          <a:lstStyle>
            <a:lvl1pPr>
              <a:defRPr>
                <a:solidFill>
                  <a:schemeClr val="accent2"/>
                </a:solidFill>
              </a:defRPr>
            </a:lvl1pPr>
          </a:lstStyle>
          <a:p>
            <a:fld id="{B9DAB1A9-C27B-4798-963B-716E63D73CA0}" type="slidenum">
              <a:rPr lang="en-GB" smtClean="0"/>
              <a:t>‹#›</a:t>
            </a:fld>
            <a:endParaRPr lang="en-GB" dirty="0"/>
          </a:p>
        </p:txBody>
      </p:sp>
      <p:sp>
        <p:nvSpPr>
          <p:cNvPr id="8" name="Date Placeholder 3"/>
          <p:cNvSpPr>
            <a:spLocks noGrp="1"/>
          </p:cNvSpPr>
          <p:nvPr>
            <p:ph type="dt" sz="half" idx="15"/>
          </p:nvPr>
        </p:nvSpPr>
        <p:spPr/>
        <p:txBody>
          <a:bodyPr/>
          <a:lstStyle>
            <a:lvl1pPr>
              <a:defRPr>
                <a:solidFill>
                  <a:schemeClr val="accent2"/>
                </a:solidFill>
              </a:defRPr>
            </a:lvl1pPr>
          </a:lstStyle>
          <a:p>
            <a:fld id="{41AD208E-EA09-4321-8E13-630B9C5D0623}" type="datetimeFigureOut">
              <a:rPr lang="en-GB" smtClean="0"/>
              <a:t>01/05/2019</a:t>
            </a:fld>
            <a:endParaRPr lang="en-GB" dirty="0"/>
          </a:p>
        </p:txBody>
      </p:sp>
      <p:sp>
        <p:nvSpPr>
          <p:cNvPr id="9" name="Footer Placeholder 4"/>
          <p:cNvSpPr>
            <a:spLocks noGrp="1"/>
          </p:cNvSpPr>
          <p:nvPr>
            <p:ph type="ftr" sz="quarter" idx="16"/>
          </p:nvPr>
        </p:nvSpPr>
        <p:spPr>
          <a:xfrm>
            <a:off x="190500" y="981076"/>
            <a:ext cx="6096000" cy="365125"/>
          </a:xfrm>
        </p:spPr>
        <p:txBody>
          <a:bodyPr/>
          <a:lstStyle>
            <a:lvl1pPr algn="l">
              <a:defRPr>
                <a:solidFill>
                  <a:schemeClr val="accent2"/>
                </a:solidFill>
                <a:latin typeface="Verdana" pitchFamily="34" charset="0"/>
              </a:defRPr>
            </a:lvl1pPr>
          </a:lstStyle>
          <a:p>
            <a:endParaRPr lang="en-GB" dirty="0"/>
          </a:p>
        </p:txBody>
      </p:sp>
    </p:spTree>
    <p:extLst>
      <p:ext uri="{BB962C8B-B14F-4D97-AF65-F5344CB8AC3E}">
        <p14:creationId xmlns:p14="http://schemas.microsoft.com/office/powerpoint/2010/main" val="565592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itle &amp; Two Content">
    <p:spTree>
      <p:nvGrpSpPr>
        <p:cNvPr id="1" name=""/>
        <p:cNvGrpSpPr/>
        <p:nvPr/>
      </p:nvGrpSpPr>
      <p:grpSpPr>
        <a:xfrm>
          <a:off x="0" y="0"/>
          <a:ext cx="0" cy="0"/>
          <a:chOff x="0" y="0"/>
          <a:chExt cx="0" cy="0"/>
        </a:xfrm>
      </p:grpSpPr>
      <p:sp>
        <p:nvSpPr>
          <p:cNvPr id="10" name="Rounded Rectangle 9"/>
          <p:cNvSpPr/>
          <p:nvPr/>
        </p:nvSpPr>
        <p:spPr>
          <a:xfrm>
            <a:off x="-190500" y="314326"/>
            <a:ext cx="11811000" cy="754063"/>
          </a:xfrm>
          <a:prstGeom prst="roundRect">
            <a:avLst/>
          </a:prstGeom>
          <a:solidFill>
            <a:schemeClr val="bg2"/>
          </a:solidFill>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a:defRPr/>
            </a:pPr>
            <a:endParaRPr lang="en-GB" sz="1800" dirty="0"/>
          </a:p>
        </p:txBody>
      </p:sp>
      <p:sp>
        <p:nvSpPr>
          <p:cNvPr id="9" name="Rounded Rectangle 8"/>
          <p:cNvSpPr/>
          <p:nvPr/>
        </p:nvSpPr>
        <p:spPr>
          <a:xfrm>
            <a:off x="0" y="6352450"/>
            <a:ext cx="12240000" cy="360040"/>
          </a:xfrm>
          <a:prstGeom prst="roundRect">
            <a:avLst>
              <a:gd name="adj" fmla="val 0"/>
            </a:avLst>
          </a:prstGeom>
          <a:solidFill>
            <a:schemeClr val="bg2"/>
          </a:solidFill>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a:defRPr/>
            </a:pPr>
            <a:endParaRPr lang="en-GB" sz="1800" dirty="0"/>
          </a:p>
        </p:txBody>
      </p:sp>
      <p:sp>
        <p:nvSpPr>
          <p:cNvPr id="2" name="Title 1"/>
          <p:cNvSpPr>
            <a:spLocks noGrp="1"/>
          </p:cNvSpPr>
          <p:nvPr>
            <p:ph type="title"/>
          </p:nvPr>
        </p:nvSpPr>
        <p:spPr>
          <a:xfrm>
            <a:off x="609600" y="313799"/>
            <a:ext cx="7737458" cy="535531"/>
          </a:xfrm>
        </p:spPr>
        <p:txBody>
          <a:bodyPr/>
          <a:lstStyle>
            <a:lvl1pPr algn="l">
              <a:defRPr sz="3200" b="1">
                <a:latin typeface="Verdana" pitchFamily="34" charset="0"/>
                <a:ea typeface="Verdana" pitchFamily="34" charset="0"/>
                <a:cs typeface="Verdana" pitchFamily="34" charset="0"/>
              </a:defRPr>
            </a:lvl1pPr>
          </a:lstStyle>
          <a:p>
            <a:r>
              <a:rPr lang="en-US" smtClean="0"/>
              <a:t>Click to edit Master title style</a:t>
            </a:r>
            <a:endParaRPr lang="en-GB" dirty="0"/>
          </a:p>
        </p:txBody>
      </p:sp>
      <p:sp>
        <p:nvSpPr>
          <p:cNvPr id="3" name="Content Placeholder 2"/>
          <p:cNvSpPr>
            <a:spLocks noGrp="1"/>
          </p:cNvSpPr>
          <p:nvPr>
            <p:ph sz="half" idx="1"/>
          </p:nvPr>
        </p:nvSpPr>
        <p:spPr>
          <a:xfrm>
            <a:off x="609600" y="1268760"/>
            <a:ext cx="5384800" cy="4857403"/>
          </a:xfrm>
        </p:spPr>
        <p:txBody>
          <a:bodyPr/>
          <a:lstStyle>
            <a:lvl1pPr>
              <a:defRPr sz="2000">
                <a:latin typeface="Verdana" pitchFamily="34" charset="0"/>
                <a:ea typeface="Verdana" pitchFamily="34" charset="0"/>
                <a:cs typeface="Verdana" pitchFamily="34" charset="0"/>
              </a:defRPr>
            </a:lvl1pPr>
            <a:lvl2pPr>
              <a:defRPr sz="2000">
                <a:latin typeface="Verdana" pitchFamily="34" charset="0"/>
                <a:ea typeface="Verdana" pitchFamily="34" charset="0"/>
                <a:cs typeface="Verdana" pitchFamily="34" charset="0"/>
              </a:defRPr>
            </a:lvl2pPr>
            <a:lvl3pPr>
              <a:defRPr sz="1800">
                <a:latin typeface="Verdana" pitchFamily="34" charset="0"/>
                <a:ea typeface="Verdana" pitchFamily="34" charset="0"/>
                <a:cs typeface="Verdana" pitchFamily="34" charset="0"/>
              </a:defRPr>
            </a:lvl3pPr>
            <a:lvl4pPr>
              <a:defRPr sz="1600">
                <a:latin typeface="Verdana" pitchFamily="34" charset="0"/>
                <a:ea typeface="Verdana" pitchFamily="34" charset="0"/>
                <a:cs typeface="Verdana" pitchFamily="34" charset="0"/>
              </a:defRPr>
            </a:lvl4pPr>
            <a:lvl5pPr>
              <a:defRPr sz="1600">
                <a:latin typeface="Verdana" pitchFamily="34" charset="0"/>
                <a:ea typeface="Verdana" pitchFamily="34" charset="0"/>
                <a:cs typeface="Verdana" pitchFamily="34" charset="0"/>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6197600" y="1268760"/>
            <a:ext cx="5384800" cy="4857403"/>
          </a:xfrm>
        </p:spPr>
        <p:txBody>
          <a:bodyPr/>
          <a:lstStyle>
            <a:lvl1pPr>
              <a:defRPr sz="2000">
                <a:latin typeface="Verdana" pitchFamily="34" charset="0"/>
                <a:ea typeface="Verdana" pitchFamily="34" charset="0"/>
                <a:cs typeface="Verdana" pitchFamily="34" charset="0"/>
              </a:defRPr>
            </a:lvl1pPr>
            <a:lvl2pPr>
              <a:defRPr sz="2000">
                <a:latin typeface="Verdana" pitchFamily="34" charset="0"/>
                <a:ea typeface="Verdana" pitchFamily="34" charset="0"/>
                <a:cs typeface="Verdana" pitchFamily="34" charset="0"/>
              </a:defRPr>
            </a:lvl2pPr>
            <a:lvl3pPr>
              <a:defRPr sz="1800">
                <a:latin typeface="Verdana" pitchFamily="34" charset="0"/>
                <a:ea typeface="Verdana" pitchFamily="34" charset="0"/>
                <a:cs typeface="Verdana" pitchFamily="34" charset="0"/>
              </a:defRPr>
            </a:lvl3pPr>
            <a:lvl4pPr>
              <a:defRPr sz="1600">
                <a:latin typeface="Verdana" pitchFamily="34" charset="0"/>
                <a:ea typeface="Verdana" pitchFamily="34" charset="0"/>
                <a:cs typeface="Verdana" pitchFamily="34" charset="0"/>
              </a:defRPr>
            </a:lvl4pPr>
            <a:lvl5pPr>
              <a:defRPr sz="1600">
                <a:latin typeface="Verdana" pitchFamily="34" charset="0"/>
                <a:ea typeface="Verdana" pitchFamily="34" charset="0"/>
                <a:cs typeface="Verdana" pitchFamily="34" charset="0"/>
              </a:defRPr>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Date Placeholder 3"/>
          <p:cNvSpPr>
            <a:spLocks noGrp="1"/>
          </p:cNvSpPr>
          <p:nvPr>
            <p:ph type="dt" sz="half" idx="10"/>
          </p:nvPr>
        </p:nvSpPr>
        <p:spPr/>
        <p:txBody>
          <a:bodyPr/>
          <a:lstStyle>
            <a:lvl1pPr>
              <a:defRPr/>
            </a:lvl1pPr>
          </a:lstStyle>
          <a:p>
            <a:fld id="{41AD208E-EA09-4321-8E13-630B9C5D0623}" type="datetimeFigureOut">
              <a:rPr lang="en-GB" smtClean="0"/>
              <a:t>01/05/2019</a:t>
            </a:fld>
            <a:endParaRPr lang="en-GB" dirty="0"/>
          </a:p>
        </p:txBody>
      </p:sp>
      <p:sp>
        <p:nvSpPr>
          <p:cNvPr id="7" name="Footer Placeholder 4"/>
          <p:cNvSpPr>
            <a:spLocks noGrp="1"/>
          </p:cNvSpPr>
          <p:nvPr>
            <p:ph type="ftr" sz="quarter" idx="11"/>
          </p:nvPr>
        </p:nvSpPr>
        <p:spPr/>
        <p:txBody>
          <a:bodyPr/>
          <a:lstStyle>
            <a:lvl1pPr>
              <a:defRPr/>
            </a:lvl1pPr>
          </a:lstStyle>
          <a:p>
            <a:endParaRPr lang="en-GB" dirty="0"/>
          </a:p>
        </p:txBody>
      </p:sp>
      <p:sp>
        <p:nvSpPr>
          <p:cNvPr id="8" name="Slide Number Placeholder 5"/>
          <p:cNvSpPr>
            <a:spLocks noGrp="1"/>
          </p:cNvSpPr>
          <p:nvPr>
            <p:ph type="sldNum" sz="quarter" idx="12"/>
          </p:nvPr>
        </p:nvSpPr>
        <p:spPr/>
        <p:txBody>
          <a:bodyPr/>
          <a:lstStyle>
            <a:lvl1pPr>
              <a:defRPr/>
            </a:lvl1pPr>
          </a:lstStyle>
          <a:p>
            <a:fld id="{B9DAB1A9-C27B-4798-963B-716E63D73CA0}" type="slidenum">
              <a:rPr lang="en-GB" smtClean="0"/>
              <a:t>‹#›</a:t>
            </a:fld>
            <a:endParaRPr lang="en-GB" dirty="0"/>
          </a:p>
        </p:txBody>
      </p:sp>
    </p:spTree>
    <p:extLst>
      <p:ext uri="{BB962C8B-B14F-4D97-AF65-F5344CB8AC3E}">
        <p14:creationId xmlns:p14="http://schemas.microsoft.com/office/powerpoint/2010/main" val="2160294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 Content Stacked &amp; No Title">
    <p:spTree>
      <p:nvGrpSpPr>
        <p:cNvPr id="1" name=""/>
        <p:cNvGrpSpPr/>
        <p:nvPr/>
      </p:nvGrpSpPr>
      <p:grpSpPr>
        <a:xfrm>
          <a:off x="0" y="0"/>
          <a:ext cx="0" cy="0"/>
          <a:chOff x="0" y="0"/>
          <a:chExt cx="0" cy="0"/>
        </a:xfrm>
      </p:grpSpPr>
      <p:sp>
        <p:nvSpPr>
          <p:cNvPr id="9" name="Rounded Rectangle 8"/>
          <p:cNvSpPr/>
          <p:nvPr/>
        </p:nvSpPr>
        <p:spPr>
          <a:xfrm>
            <a:off x="0" y="6352450"/>
            <a:ext cx="12240000" cy="360040"/>
          </a:xfrm>
          <a:prstGeom prst="roundRect">
            <a:avLst>
              <a:gd name="adj" fmla="val 0"/>
            </a:avLst>
          </a:prstGeom>
          <a:solidFill>
            <a:schemeClr val="bg2"/>
          </a:solidFill>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a:defRPr/>
            </a:pPr>
            <a:endParaRPr lang="en-GB" sz="1800" dirty="0"/>
          </a:p>
        </p:txBody>
      </p:sp>
      <p:sp>
        <p:nvSpPr>
          <p:cNvPr id="2" name="Date Placeholder 3"/>
          <p:cNvSpPr>
            <a:spLocks noGrp="1"/>
          </p:cNvSpPr>
          <p:nvPr>
            <p:ph type="dt" sz="half" idx="10"/>
          </p:nvPr>
        </p:nvSpPr>
        <p:spPr/>
        <p:txBody>
          <a:bodyPr/>
          <a:lstStyle>
            <a:lvl1pPr>
              <a:defRPr/>
            </a:lvl1pPr>
          </a:lstStyle>
          <a:p>
            <a:fld id="{41AD208E-EA09-4321-8E13-630B9C5D0623}" type="datetimeFigureOut">
              <a:rPr lang="en-GB" smtClean="0"/>
              <a:t>01/05/2019</a:t>
            </a:fld>
            <a:endParaRPr lang="en-GB" dirty="0"/>
          </a:p>
        </p:txBody>
      </p:sp>
      <p:sp>
        <p:nvSpPr>
          <p:cNvPr id="3" name="Footer Placeholder 4"/>
          <p:cNvSpPr>
            <a:spLocks noGrp="1"/>
          </p:cNvSpPr>
          <p:nvPr>
            <p:ph type="ftr" sz="quarter" idx="11"/>
          </p:nvPr>
        </p:nvSpPr>
        <p:spPr/>
        <p:txBody>
          <a:bodyPr/>
          <a:lstStyle>
            <a:lvl1pPr>
              <a:defRPr/>
            </a:lvl1pPr>
          </a:lstStyle>
          <a:p>
            <a:endParaRPr lang="en-GB" dirty="0"/>
          </a:p>
        </p:txBody>
      </p:sp>
      <p:sp>
        <p:nvSpPr>
          <p:cNvPr id="4" name="Slide Number Placeholder 5"/>
          <p:cNvSpPr>
            <a:spLocks noGrp="1"/>
          </p:cNvSpPr>
          <p:nvPr>
            <p:ph type="sldNum" sz="quarter" idx="12"/>
          </p:nvPr>
        </p:nvSpPr>
        <p:spPr/>
        <p:txBody>
          <a:bodyPr/>
          <a:lstStyle>
            <a:lvl1pPr>
              <a:defRPr/>
            </a:lvl1pPr>
          </a:lstStyle>
          <a:p>
            <a:fld id="{B9DAB1A9-C27B-4798-963B-716E63D73CA0}" type="slidenum">
              <a:rPr lang="en-GB" smtClean="0"/>
              <a:t>‹#›</a:t>
            </a:fld>
            <a:endParaRPr lang="en-GB" dirty="0"/>
          </a:p>
        </p:txBody>
      </p:sp>
      <p:sp>
        <p:nvSpPr>
          <p:cNvPr id="6" name="Content Placeholder 5"/>
          <p:cNvSpPr>
            <a:spLocks noGrp="1"/>
          </p:cNvSpPr>
          <p:nvPr>
            <p:ph sz="quarter" idx="13"/>
          </p:nvPr>
        </p:nvSpPr>
        <p:spPr>
          <a:xfrm>
            <a:off x="405971" y="73200"/>
            <a:ext cx="11354659" cy="29957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Content Placeholder 5"/>
          <p:cNvSpPr>
            <a:spLocks noGrp="1"/>
          </p:cNvSpPr>
          <p:nvPr>
            <p:ph sz="quarter" idx="14"/>
          </p:nvPr>
        </p:nvSpPr>
        <p:spPr>
          <a:xfrm>
            <a:off x="431371" y="3140969"/>
            <a:ext cx="11354659" cy="29957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621040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mp; Data Table">
    <p:spTree>
      <p:nvGrpSpPr>
        <p:cNvPr id="1" name=""/>
        <p:cNvGrpSpPr/>
        <p:nvPr/>
      </p:nvGrpSpPr>
      <p:grpSpPr>
        <a:xfrm>
          <a:off x="0" y="0"/>
          <a:ext cx="0" cy="0"/>
          <a:chOff x="0" y="0"/>
          <a:chExt cx="0" cy="0"/>
        </a:xfrm>
      </p:grpSpPr>
      <p:sp>
        <p:nvSpPr>
          <p:cNvPr id="8" name="Rounded Rectangle 7"/>
          <p:cNvSpPr/>
          <p:nvPr/>
        </p:nvSpPr>
        <p:spPr>
          <a:xfrm>
            <a:off x="-190500" y="314326"/>
            <a:ext cx="11811000" cy="754063"/>
          </a:xfrm>
          <a:prstGeom prst="roundRect">
            <a:avLst/>
          </a:prstGeom>
          <a:solidFill>
            <a:schemeClr val="bg2"/>
          </a:solidFill>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a:defRPr/>
            </a:pPr>
            <a:endParaRPr lang="en-GB" sz="1800" dirty="0"/>
          </a:p>
        </p:txBody>
      </p:sp>
      <p:sp>
        <p:nvSpPr>
          <p:cNvPr id="10" name="Rounded Rectangle 9"/>
          <p:cNvSpPr/>
          <p:nvPr/>
        </p:nvSpPr>
        <p:spPr>
          <a:xfrm>
            <a:off x="0" y="6352450"/>
            <a:ext cx="12240000" cy="360040"/>
          </a:xfrm>
          <a:prstGeom prst="roundRect">
            <a:avLst>
              <a:gd name="adj" fmla="val 0"/>
            </a:avLst>
          </a:prstGeom>
          <a:solidFill>
            <a:schemeClr val="bg2"/>
          </a:solidFill>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a:defRPr/>
            </a:pPr>
            <a:endParaRPr lang="en-GB" sz="1800" dirty="0"/>
          </a:p>
        </p:txBody>
      </p:sp>
      <p:sp>
        <p:nvSpPr>
          <p:cNvPr id="9" name="Table Placeholder 8"/>
          <p:cNvSpPr>
            <a:spLocks noGrp="1"/>
          </p:cNvSpPr>
          <p:nvPr>
            <p:ph type="tbl" sz="quarter" idx="13"/>
          </p:nvPr>
        </p:nvSpPr>
        <p:spPr>
          <a:xfrm>
            <a:off x="623392" y="1153320"/>
            <a:ext cx="10944192" cy="4968081"/>
          </a:xfrm>
        </p:spPr>
        <p:txBody>
          <a:bodyPr/>
          <a:lstStyle/>
          <a:p>
            <a:pPr lvl="0"/>
            <a:r>
              <a:rPr lang="en-US" noProof="0" smtClean="0"/>
              <a:t>Click icon to add table</a:t>
            </a:r>
            <a:endParaRPr lang="en-GB" noProof="0" dirty="0"/>
          </a:p>
        </p:txBody>
      </p:sp>
      <p:sp>
        <p:nvSpPr>
          <p:cNvPr id="2" name="Title 1"/>
          <p:cNvSpPr>
            <a:spLocks noGrp="1"/>
          </p:cNvSpPr>
          <p:nvPr>
            <p:ph type="title"/>
          </p:nvPr>
        </p:nvSpPr>
        <p:spPr>
          <a:xfrm>
            <a:off x="609600" y="342374"/>
            <a:ext cx="7737458" cy="535531"/>
          </a:xfrm>
        </p:spPr>
        <p:txBody>
          <a:bodyPr/>
          <a:lstStyle>
            <a:lvl1pPr algn="l">
              <a:defRPr sz="3200" b="1">
                <a:latin typeface="Verdana" pitchFamily="34" charset="0"/>
              </a:defRPr>
            </a:lvl1pPr>
          </a:lstStyle>
          <a:p>
            <a:r>
              <a:rPr lang="en-US" smtClean="0"/>
              <a:t>Click to edit Master title style</a:t>
            </a:r>
            <a:endParaRPr lang="en-GB" dirty="0"/>
          </a:p>
        </p:txBody>
      </p:sp>
      <p:sp>
        <p:nvSpPr>
          <p:cNvPr id="5" name="Date Placeholder 3"/>
          <p:cNvSpPr>
            <a:spLocks noGrp="1"/>
          </p:cNvSpPr>
          <p:nvPr>
            <p:ph type="dt" sz="half" idx="14"/>
          </p:nvPr>
        </p:nvSpPr>
        <p:spPr/>
        <p:txBody>
          <a:bodyPr/>
          <a:lstStyle>
            <a:lvl1pPr>
              <a:defRPr/>
            </a:lvl1pPr>
          </a:lstStyle>
          <a:p>
            <a:fld id="{41AD208E-EA09-4321-8E13-630B9C5D0623}" type="datetimeFigureOut">
              <a:rPr lang="en-GB" smtClean="0"/>
              <a:t>01/05/2019</a:t>
            </a:fld>
            <a:endParaRPr lang="en-GB" dirty="0"/>
          </a:p>
        </p:txBody>
      </p:sp>
      <p:sp>
        <p:nvSpPr>
          <p:cNvPr id="6" name="Footer Placeholder 4"/>
          <p:cNvSpPr>
            <a:spLocks noGrp="1"/>
          </p:cNvSpPr>
          <p:nvPr>
            <p:ph type="ftr" sz="quarter" idx="15"/>
          </p:nvPr>
        </p:nvSpPr>
        <p:spPr/>
        <p:txBody>
          <a:bodyPr/>
          <a:lstStyle>
            <a:lvl1pPr>
              <a:defRPr/>
            </a:lvl1pPr>
          </a:lstStyle>
          <a:p>
            <a:endParaRPr lang="en-GB" dirty="0"/>
          </a:p>
        </p:txBody>
      </p:sp>
      <p:sp>
        <p:nvSpPr>
          <p:cNvPr id="7" name="Slide Number Placeholder 5"/>
          <p:cNvSpPr>
            <a:spLocks noGrp="1"/>
          </p:cNvSpPr>
          <p:nvPr>
            <p:ph type="sldNum" sz="quarter" idx="16"/>
          </p:nvPr>
        </p:nvSpPr>
        <p:spPr/>
        <p:txBody>
          <a:bodyPr/>
          <a:lstStyle>
            <a:lvl1pPr>
              <a:defRPr/>
            </a:lvl1pPr>
          </a:lstStyle>
          <a:p>
            <a:fld id="{B9DAB1A9-C27B-4798-963B-716E63D73CA0}" type="slidenum">
              <a:rPr lang="en-GB" smtClean="0"/>
              <a:t>‹#›</a:t>
            </a:fld>
            <a:endParaRPr lang="en-GB" dirty="0"/>
          </a:p>
        </p:txBody>
      </p:sp>
    </p:spTree>
    <p:extLst>
      <p:ext uri="{BB962C8B-B14F-4D97-AF65-F5344CB8AC3E}">
        <p14:creationId xmlns:p14="http://schemas.microsoft.com/office/powerpoint/2010/main" val="5468236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amp; No Title">
    <p:spTree>
      <p:nvGrpSpPr>
        <p:cNvPr id="1" name=""/>
        <p:cNvGrpSpPr/>
        <p:nvPr/>
      </p:nvGrpSpPr>
      <p:grpSpPr>
        <a:xfrm>
          <a:off x="0" y="0"/>
          <a:ext cx="0" cy="0"/>
          <a:chOff x="0" y="0"/>
          <a:chExt cx="0" cy="0"/>
        </a:xfrm>
      </p:grpSpPr>
      <p:sp>
        <p:nvSpPr>
          <p:cNvPr id="8" name="Rounded Rectangle 7"/>
          <p:cNvSpPr/>
          <p:nvPr/>
        </p:nvSpPr>
        <p:spPr>
          <a:xfrm>
            <a:off x="0" y="6352450"/>
            <a:ext cx="12240000" cy="360040"/>
          </a:xfrm>
          <a:prstGeom prst="roundRect">
            <a:avLst>
              <a:gd name="adj" fmla="val 0"/>
            </a:avLst>
          </a:prstGeom>
          <a:solidFill>
            <a:schemeClr val="bg2"/>
          </a:solidFill>
          <a:ln>
            <a:noFill/>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anchor="ctr"/>
          <a:lstStyle/>
          <a:p>
            <a:pPr algn="ctr">
              <a:defRPr/>
            </a:pPr>
            <a:endParaRPr lang="en-GB" sz="1800" dirty="0"/>
          </a:p>
        </p:txBody>
      </p:sp>
      <p:sp>
        <p:nvSpPr>
          <p:cNvPr id="2" name="Date Placeholder 3"/>
          <p:cNvSpPr>
            <a:spLocks noGrp="1"/>
          </p:cNvSpPr>
          <p:nvPr>
            <p:ph type="dt" sz="half" idx="10"/>
          </p:nvPr>
        </p:nvSpPr>
        <p:spPr/>
        <p:txBody>
          <a:bodyPr/>
          <a:lstStyle>
            <a:lvl1pPr>
              <a:defRPr/>
            </a:lvl1pPr>
          </a:lstStyle>
          <a:p>
            <a:fld id="{41AD208E-EA09-4321-8E13-630B9C5D0623}" type="datetimeFigureOut">
              <a:rPr lang="en-GB" smtClean="0"/>
              <a:t>01/05/2019</a:t>
            </a:fld>
            <a:endParaRPr lang="en-GB" dirty="0"/>
          </a:p>
        </p:txBody>
      </p:sp>
      <p:sp>
        <p:nvSpPr>
          <p:cNvPr id="3" name="Footer Placeholder 4"/>
          <p:cNvSpPr>
            <a:spLocks noGrp="1"/>
          </p:cNvSpPr>
          <p:nvPr>
            <p:ph type="ftr" sz="quarter" idx="11"/>
          </p:nvPr>
        </p:nvSpPr>
        <p:spPr/>
        <p:txBody>
          <a:bodyPr/>
          <a:lstStyle>
            <a:lvl1pPr>
              <a:defRPr/>
            </a:lvl1pPr>
          </a:lstStyle>
          <a:p>
            <a:endParaRPr lang="en-GB" dirty="0"/>
          </a:p>
        </p:txBody>
      </p:sp>
      <p:sp>
        <p:nvSpPr>
          <p:cNvPr id="4" name="Slide Number Placeholder 5"/>
          <p:cNvSpPr>
            <a:spLocks noGrp="1"/>
          </p:cNvSpPr>
          <p:nvPr>
            <p:ph type="sldNum" sz="quarter" idx="12"/>
          </p:nvPr>
        </p:nvSpPr>
        <p:spPr/>
        <p:txBody>
          <a:bodyPr/>
          <a:lstStyle>
            <a:lvl1pPr>
              <a:defRPr/>
            </a:lvl1pPr>
          </a:lstStyle>
          <a:p>
            <a:fld id="{B9DAB1A9-C27B-4798-963B-716E63D73CA0}" type="slidenum">
              <a:rPr lang="en-GB" smtClean="0"/>
              <a:t>‹#›</a:t>
            </a:fld>
            <a:endParaRPr lang="en-GB" dirty="0"/>
          </a:p>
        </p:txBody>
      </p:sp>
      <p:sp>
        <p:nvSpPr>
          <p:cNvPr id="6" name="Content Placeholder 5"/>
          <p:cNvSpPr>
            <a:spLocks noGrp="1"/>
          </p:cNvSpPr>
          <p:nvPr>
            <p:ph sz="quarter" idx="13"/>
          </p:nvPr>
        </p:nvSpPr>
        <p:spPr>
          <a:xfrm>
            <a:off x="405971" y="73200"/>
            <a:ext cx="11354659" cy="609210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81953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9DAB1A9-C27B-4798-963B-716E63D73CA0}" type="slidenum">
              <a:rPr lang="en-GB" smtClean="0"/>
              <a:t>‹#›</a:t>
            </a:fld>
            <a:endParaRPr lang="en-GB" dirty="0"/>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219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3916144"/>
            <a:ext cx="9713065" cy="646331"/>
          </a:xfrm>
          <a:solidFill>
            <a:srgbClr val="D70925"/>
          </a:solidFill>
        </p:spPr>
        <p:txBody>
          <a:bodyPr vert="horz" wrap="none" lIns="90000" tIns="45720" rIns="91440" bIns="45720" rtlCol="0" anchor="b">
            <a:spAutoFit/>
          </a:bodyPr>
          <a:lstStyle>
            <a:lvl1pPr>
              <a:defRPr lang="en-GB">
                <a:solidFill>
                  <a:schemeClr val="bg1"/>
                </a:solidFill>
              </a:defRPr>
            </a:lvl1pPr>
          </a:lstStyle>
          <a:p>
            <a:pPr lvl="0"/>
            <a:r>
              <a:rPr lang="en-US" dirty="0"/>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vert="horz" lIns="91440" tIns="45720" rIns="91440" bIns="45720" rtlCol="0">
            <a:normAutofit/>
          </a:bodyPr>
          <a:lstStyle>
            <a:lvl1pPr>
              <a:defRPr lang="en-US" sz="2000" smtClean="0">
                <a:latin typeface="Tahoma" panose="020B0604030504040204" pitchFamily="34" charset="0"/>
                <a:ea typeface="Tahoma" panose="020B0604030504040204" pitchFamily="34" charset="0"/>
                <a:cs typeface="Tahoma" panose="020B0604030504040204" pitchFamily="34" charset="0"/>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9DAB1A9-C27B-4798-963B-716E63D73CA0}" type="slidenum">
              <a:rPr lang="en-GB" smtClean="0"/>
              <a:t>‹#›</a:t>
            </a:fld>
            <a:endParaRPr lang="en-GB" dirty="0"/>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316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9DAB1A9-C27B-4798-963B-716E63D73CA0}" type="slidenum">
              <a:rPr lang="en-GB" smtClean="0"/>
              <a:t>‹#›</a:t>
            </a:fld>
            <a:endParaRPr lang="en-GB" dirty="0"/>
          </a:p>
        </p:txBody>
      </p:sp>
      <p:pic>
        <p:nvPicPr>
          <p:cNvPr id="10"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964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B9DAB1A9-C27B-4798-963B-716E63D73CA0}" type="slidenum">
              <a:rPr lang="en-GB" smtClean="0"/>
              <a:t>‹#›</a:t>
            </a:fld>
            <a:endParaRPr lang="en-GB" dirty="0"/>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818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Date Placeholder 6"/>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B9DAB1A9-C27B-4798-963B-716E63D73CA0}" type="slidenum">
              <a:rPr lang="en-GB" smtClean="0"/>
              <a:t>‹#›</a:t>
            </a:fld>
            <a:endParaRPr lang="en-GB" dirty="0"/>
          </a:p>
        </p:txBody>
      </p:sp>
      <p:sp>
        <p:nvSpPr>
          <p:cNvPr id="10" name="Title 1"/>
          <p:cNvSpPr>
            <a:spLocks noGrp="1"/>
          </p:cNvSpPr>
          <p:nvPr>
            <p:ph type="title" hasCustomPrompt="1"/>
          </p:nvPr>
        </p:nvSpPr>
        <p:spPr>
          <a:xfrm>
            <a:off x="0" y="365127"/>
            <a:ext cx="12192000" cy="537081"/>
          </a:xfrm>
        </p:spPr>
        <p:txBody>
          <a:bodyPr/>
          <a:lstStyle/>
          <a:p>
            <a:r>
              <a:rPr lang="en-US" dirty="0"/>
              <a:t>CLICK TO EDIT MASTER TITLE STYLE</a:t>
            </a:r>
            <a:endParaRPr lang="en-GB" dirty="0"/>
          </a:p>
        </p:txBody>
      </p:sp>
      <p:pic>
        <p:nvPicPr>
          <p:cNvPr id="12"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932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RED">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Date Placeholder 6"/>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B9DAB1A9-C27B-4798-963B-716E63D73CA0}" type="slidenum">
              <a:rPr lang="en-GB" smtClean="0"/>
              <a:t>‹#›</a:t>
            </a:fld>
            <a:endParaRPr lang="en-GB" dirty="0"/>
          </a:p>
        </p:txBody>
      </p:sp>
      <p:sp>
        <p:nvSpPr>
          <p:cNvPr id="10" name="Title 1"/>
          <p:cNvSpPr>
            <a:spLocks noGrp="1"/>
          </p:cNvSpPr>
          <p:nvPr>
            <p:ph type="title" hasCustomPrompt="1"/>
          </p:nvPr>
        </p:nvSpPr>
        <p:spPr>
          <a:xfrm>
            <a:off x="0" y="365127"/>
            <a:ext cx="12192000" cy="537082"/>
          </a:xfrm>
          <a:solidFill>
            <a:srgbClr val="D70925"/>
          </a:solidFill>
        </p:spPr>
        <p:txBody>
          <a:bodyPr/>
          <a:lstStyle>
            <a:lvl1pPr>
              <a:defRPr>
                <a:solidFill>
                  <a:schemeClr val="bg1"/>
                </a:solidFill>
              </a:defRPr>
            </a:lvl1pPr>
          </a:lstStyle>
          <a:p>
            <a:r>
              <a:rPr lang="en-US" dirty="0"/>
              <a:t>CLICK TO EDIT MASTER TITLE STYLE</a:t>
            </a:r>
            <a:endParaRPr lang="en-GB" dirty="0"/>
          </a:p>
        </p:txBody>
      </p:sp>
      <p:pic>
        <p:nvPicPr>
          <p:cNvPr id="12"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767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41AD208E-EA09-4321-8E13-630B9C5D0623}" type="datetimeFigureOut">
              <a:rPr lang="en-GB" smtClean="0"/>
              <a:t>01/05/2019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9DAB1A9-C27B-4798-963B-716E63D73CA0}" type="slidenum">
              <a:rPr lang="en-GB" smtClean="0"/>
              <a:t>‹#›</a:t>
            </a:fld>
            <a:endParaRPr lang="en-GB" dirty="0"/>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593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7" name="Rectangle 6"/>
          <p:cNvSpPr/>
          <p:nvPr/>
        </p:nvSpPr>
        <p:spPr>
          <a:xfrm>
            <a:off x="0" y="6331016"/>
            <a:ext cx="12192000" cy="498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6364198"/>
            <a:ext cx="12192000" cy="498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0" y="365126"/>
            <a:ext cx="8593462" cy="535531"/>
          </a:xfrm>
          <a:prstGeom prst="rect">
            <a:avLst/>
          </a:prstGeom>
          <a:solidFill>
            <a:schemeClr val="bg1"/>
          </a:solidFill>
        </p:spPr>
        <p:txBody>
          <a:bodyPr vert="horz" wrap="none" lIns="864000" tIns="45720" rIns="91440" bIns="45720" rtlCol="0" anchor="t">
            <a:sp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080655"/>
            <a:ext cx="10515600" cy="5096308"/>
          </a:xfrm>
          <a:prstGeom prst="rect">
            <a:avLst/>
          </a:prstGeom>
        </p:spPr>
        <p:txBody>
          <a:bodyPr vert="horz" lIns="91440" tIns="9000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AD208E-EA09-4321-8E13-630B9C5D0623}" type="datetimeFigureOut">
              <a:rPr lang="en-GB" smtClean="0"/>
              <a:t>01/05/2019</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DAB1A9-C27B-4798-963B-716E63D73CA0}" type="slidenum">
              <a:rPr lang="en-GB" smtClean="0"/>
              <a:t>‹#›</a:t>
            </a:fld>
            <a:endParaRPr lang="en-GB" dirty="0"/>
          </a:p>
        </p:txBody>
      </p:sp>
    </p:spTree>
    <p:extLst>
      <p:ext uri="{BB962C8B-B14F-4D97-AF65-F5344CB8AC3E}">
        <p14:creationId xmlns:p14="http://schemas.microsoft.com/office/powerpoint/2010/main" val="1652229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3200" b="1" kern="1200">
          <a:solidFill>
            <a:sysClr val="windowText" lastClr="000000"/>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7CE53-15B2-4F39-9BF3-177592527CBE}"/>
              </a:ext>
            </a:extLst>
          </p:cNvPr>
          <p:cNvSpPr>
            <a:spLocks noGrp="1"/>
          </p:cNvSpPr>
          <p:nvPr>
            <p:ph type="ctrTitle"/>
          </p:nvPr>
        </p:nvSpPr>
        <p:spPr/>
        <p:txBody>
          <a:bodyPr/>
          <a:lstStyle/>
          <a:p>
            <a:r>
              <a:rPr lang="en-GB" dirty="0"/>
              <a:t>Monster Design</a:t>
            </a:r>
          </a:p>
        </p:txBody>
      </p:sp>
      <p:sp>
        <p:nvSpPr>
          <p:cNvPr id="3" name="Subtitle 2">
            <a:extLst>
              <a:ext uri="{FF2B5EF4-FFF2-40B4-BE49-F238E27FC236}">
                <a16:creationId xmlns:a16="http://schemas.microsoft.com/office/drawing/2014/main" id="{C86C470E-AFA9-40FC-AD1B-BA42E373509C}"/>
              </a:ext>
            </a:extLst>
          </p:cNvPr>
          <p:cNvSpPr>
            <a:spLocks noGrp="1"/>
          </p:cNvSpPr>
          <p:nvPr>
            <p:ph type="subTitle" idx="1"/>
          </p:nvPr>
        </p:nvSpPr>
        <p:spPr/>
        <p:txBody>
          <a:bodyPr/>
          <a:lstStyle/>
          <a:p>
            <a:r>
              <a:rPr lang="en-GB" dirty="0"/>
              <a:t>Time to taste Blueprint </a:t>
            </a:r>
          </a:p>
          <a:p>
            <a:endParaRPr lang="en-GB" dirty="0"/>
          </a:p>
        </p:txBody>
      </p:sp>
    </p:spTree>
    <p:extLst>
      <p:ext uri="{BB962C8B-B14F-4D97-AF65-F5344CB8AC3E}">
        <p14:creationId xmlns:p14="http://schemas.microsoft.com/office/powerpoint/2010/main" val="2194500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B29A0-271E-4AFD-A247-7EB6A31EE83E}"/>
              </a:ext>
            </a:extLst>
          </p:cNvPr>
          <p:cNvSpPr>
            <a:spLocks noGrp="1"/>
          </p:cNvSpPr>
          <p:nvPr>
            <p:ph idx="1"/>
          </p:nvPr>
        </p:nvSpPr>
        <p:spPr/>
        <p:txBody>
          <a:bodyPr/>
          <a:lstStyle/>
          <a:p>
            <a:r>
              <a:rPr lang="en-GB" dirty="0"/>
              <a:t>In the MonsterBaseAIController we are going to start the Behaviour Tree.</a:t>
            </a:r>
          </a:p>
          <a:p>
            <a:endParaRPr lang="en-GB" dirty="0"/>
          </a:p>
          <a:p>
            <a:r>
              <a:rPr lang="en-GB" dirty="0"/>
              <a:t>To do so right click in the event graph and create a note called Run Behaviour Tree. The BTAsset needs to reference the Behaviour Tree we created via the content browser.</a:t>
            </a:r>
          </a:p>
          <a:p>
            <a:endParaRPr lang="en-GB" dirty="0"/>
          </a:p>
          <a:p>
            <a:endParaRPr lang="en-GB" dirty="0"/>
          </a:p>
        </p:txBody>
      </p:sp>
      <p:sp>
        <p:nvSpPr>
          <p:cNvPr id="2" name="Title 1">
            <a:extLst>
              <a:ext uri="{FF2B5EF4-FFF2-40B4-BE49-F238E27FC236}">
                <a16:creationId xmlns:a16="http://schemas.microsoft.com/office/drawing/2014/main" id="{0243E4A8-8F71-457A-B623-972F41F4E244}"/>
              </a:ext>
            </a:extLst>
          </p:cNvPr>
          <p:cNvSpPr>
            <a:spLocks noGrp="1"/>
          </p:cNvSpPr>
          <p:nvPr>
            <p:ph type="title"/>
          </p:nvPr>
        </p:nvSpPr>
        <p:spPr/>
        <p:txBody>
          <a:bodyPr/>
          <a:lstStyle/>
          <a:p>
            <a:r>
              <a:rPr lang="en-GB" dirty="0"/>
              <a:t>MonsterBaseAIController</a:t>
            </a:r>
          </a:p>
        </p:txBody>
      </p:sp>
      <p:pic>
        <p:nvPicPr>
          <p:cNvPr id="5" name="Picture 4">
            <a:extLst>
              <a:ext uri="{FF2B5EF4-FFF2-40B4-BE49-F238E27FC236}">
                <a16:creationId xmlns:a16="http://schemas.microsoft.com/office/drawing/2014/main" id="{E4C262F2-A9FE-455B-947A-A45D5DC01A61}"/>
              </a:ext>
            </a:extLst>
          </p:cNvPr>
          <p:cNvPicPr>
            <a:picLocks noChangeAspect="1"/>
          </p:cNvPicPr>
          <p:nvPr/>
        </p:nvPicPr>
        <p:blipFill>
          <a:blip r:embed="rId2"/>
          <a:stretch>
            <a:fillRect/>
          </a:stretch>
        </p:blipFill>
        <p:spPr>
          <a:xfrm>
            <a:off x="2501371" y="2865601"/>
            <a:ext cx="7189257" cy="3032968"/>
          </a:xfrm>
          <a:prstGeom prst="rect">
            <a:avLst/>
          </a:prstGeom>
        </p:spPr>
      </p:pic>
    </p:spTree>
    <p:extLst>
      <p:ext uri="{BB962C8B-B14F-4D97-AF65-F5344CB8AC3E}">
        <p14:creationId xmlns:p14="http://schemas.microsoft.com/office/powerpoint/2010/main" val="2542631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54C975-1556-42C1-9A53-1EAED8E4DBCE}"/>
              </a:ext>
            </a:extLst>
          </p:cNvPr>
          <p:cNvSpPr>
            <a:spLocks noGrp="1"/>
          </p:cNvSpPr>
          <p:nvPr>
            <p:ph idx="1"/>
          </p:nvPr>
        </p:nvSpPr>
        <p:spPr>
          <a:xfrm>
            <a:off x="827567" y="1129661"/>
            <a:ext cx="8188842" cy="4351338"/>
          </a:xfrm>
        </p:spPr>
        <p:txBody>
          <a:bodyPr>
            <a:normAutofit/>
          </a:bodyPr>
          <a:lstStyle/>
          <a:p>
            <a:r>
              <a:rPr lang="en-GB" dirty="0"/>
              <a:t>To help us control the detection part of the AI, we will be utilising a perception component in the MonsterBaseCharacter.</a:t>
            </a:r>
          </a:p>
          <a:p>
            <a:endParaRPr lang="en-GB" dirty="0"/>
          </a:p>
          <a:p>
            <a:r>
              <a:rPr lang="en-GB" dirty="0"/>
              <a:t>You can add this by using the Add Component options in the MonsterBaseCharacter blueprint.</a:t>
            </a:r>
          </a:p>
          <a:p>
            <a:endParaRPr lang="en-GB" dirty="0"/>
          </a:p>
          <a:p>
            <a:r>
              <a:rPr lang="en-GB" dirty="0"/>
              <a:t>The perception component affords us a lot of functionality, in your own projects you may wish to utilise your own math instead of this component. Why? Well not all engines will have a premade component so it’s vital to learn the manual approach as well (see the notes for an example).</a:t>
            </a:r>
          </a:p>
        </p:txBody>
      </p:sp>
      <p:sp>
        <p:nvSpPr>
          <p:cNvPr id="2" name="Title 1">
            <a:extLst>
              <a:ext uri="{FF2B5EF4-FFF2-40B4-BE49-F238E27FC236}">
                <a16:creationId xmlns:a16="http://schemas.microsoft.com/office/drawing/2014/main" id="{87B698CE-AA63-457C-B29A-28F4745FC15B}"/>
              </a:ext>
            </a:extLst>
          </p:cNvPr>
          <p:cNvSpPr>
            <a:spLocks noGrp="1"/>
          </p:cNvSpPr>
          <p:nvPr>
            <p:ph type="title"/>
          </p:nvPr>
        </p:nvSpPr>
        <p:spPr/>
        <p:txBody>
          <a:bodyPr/>
          <a:lstStyle/>
          <a:p>
            <a:r>
              <a:rPr lang="en-GB" dirty="0"/>
              <a:t>The Perception Component</a:t>
            </a:r>
          </a:p>
        </p:txBody>
      </p:sp>
      <p:pic>
        <p:nvPicPr>
          <p:cNvPr id="4" name="Picture 3">
            <a:extLst>
              <a:ext uri="{FF2B5EF4-FFF2-40B4-BE49-F238E27FC236}">
                <a16:creationId xmlns:a16="http://schemas.microsoft.com/office/drawing/2014/main" id="{9E3CE986-ADF6-4F91-97A5-E09788C7D532}"/>
              </a:ext>
            </a:extLst>
          </p:cNvPr>
          <p:cNvPicPr>
            <a:picLocks noChangeAspect="1"/>
          </p:cNvPicPr>
          <p:nvPr/>
        </p:nvPicPr>
        <p:blipFill>
          <a:blip r:embed="rId2"/>
          <a:stretch>
            <a:fillRect/>
          </a:stretch>
        </p:blipFill>
        <p:spPr>
          <a:xfrm>
            <a:off x="9016409" y="1129661"/>
            <a:ext cx="2830075" cy="4885377"/>
          </a:xfrm>
          <a:prstGeom prst="rect">
            <a:avLst/>
          </a:prstGeom>
        </p:spPr>
      </p:pic>
    </p:spTree>
    <p:extLst>
      <p:ext uri="{BB962C8B-B14F-4D97-AF65-F5344CB8AC3E}">
        <p14:creationId xmlns:p14="http://schemas.microsoft.com/office/powerpoint/2010/main" val="753266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3DAB9E-5620-47BC-905E-019EE17F8E62}"/>
              </a:ext>
            </a:extLst>
          </p:cNvPr>
          <p:cNvSpPr>
            <a:spLocks noGrp="1"/>
          </p:cNvSpPr>
          <p:nvPr>
            <p:ph idx="1"/>
          </p:nvPr>
        </p:nvSpPr>
        <p:spPr>
          <a:xfrm>
            <a:off x="285307" y="1253331"/>
            <a:ext cx="7965558" cy="4351338"/>
          </a:xfrm>
        </p:spPr>
        <p:txBody>
          <a:bodyPr>
            <a:normAutofit/>
          </a:bodyPr>
          <a:lstStyle/>
          <a:p>
            <a:r>
              <a:rPr lang="en-GB" dirty="0"/>
              <a:t>With the Perception Component selected, I add in a couple of Senses to the Senses Config array shown to the right. </a:t>
            </a:r>
          </a:p>
          <a:p>
            <a:endParaRPr lang="en-GB" dirty="0"/>
          </a:p>
          <a:p>
            <a:r>
              <a:rPr lang="en-GB" dirty="0"/>
              <a:t>This array holds the Senses that the AI has. </a:t>
            </a:r>
          </a:p>
          <a:p>
            <a:endParaRPr lang="en-GB" dirty="0"/>
          </a:p>
          <a:p>
            <a:r>
              <a:rPr lang="en-GB" dirty="0"/>
              <a:t>Make sure to turn on all of the Detection Affiliations, or the component may fail to detect the player. These can be customised in a more complex project to align enemies with teams etc.</a:t>
            </a:r>
          </a:p>
        </p:txBody>
      </p:sp>
      <p:sp>
        <p:nvSpPr>
          <p:cNvPr id="2" name="Title 1">
            <a:extLst>
              <a:ext uri="{FF2B5EF4-FFF2-40B4-BE49-F238E27FC236}">
                <a16:creationId xmlns:a16="http://schemas.microsoft.com/office/drawing/2014/main" id="{F7F38EC2-3201-4D38-97AA-289DF29A7F18}"/>
              </a:ext>
            </a:extLst>
          </p:cNvPr>
          <p:cNvSpPr>
            <a:spLocks noGrp="1"/>
          </p:cNvSpPr>
          <p:nvPr>
            <p:ph type="title"/>
          </p:nvPr>
        </p:nvSpPr>
        <p:spPr/>
        <p:txBody>
          <a:bodyPr/>
          <a:lstStyle/>
          <a:p>
            <a:r>
              <a:rPr lang="en-GB" dirty="0"/>
              <a:t>The Perception Component</a:t>
            </a:r>
          </a:p>
        </p:txBody>
      </p:sp>
      <p:pic>
        <p:nvPicPr>
          <p:cNvPr id="5" name="Picture 4">
            <a:extLst>
              <a:ext uri="{FF2B5EF4-FFF2-40B4-BE49-F238E27FC236}">
                <a16:creationId xmlns:a16="http://schemas.microsoft.com/office/drawing/2014/main" id="{0EEA5546-646C-4D38-A3CF-58BC2DC6A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3205" y="0"/>
            <a:ext cx="3905645" cy="6858000"/>
          </a:xfrm>
          <a:prstGeom prst="rect">
            <a:avLst/>
          </a:prstGeom>
        </p:spPr>
      </p:pic>
    </p:spTree>
    <p:extLst>
      <p:ext uri="{BB962C8B-B14F-4D97-AF65-F5344CB8AC3E}">
        <p14:creationId xmlns:p14="http://schemas.microsoft.com/office/powerpoint/2010/main" val="397652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DAF784-0721-42A5-9DAB-1B766BC41581}"/>
              </a:ext>
            </a:extLst>
          </p:cNvPr>
          <p:cNvSpPr>
            <a:spLocks noGrp="1"/>
          </p:cNvSpPr>
          <p:nvPr>
            <p:ph idx="1"/>
          </p:nvPr>
        </p:nvSpPr>
        <p:spPr/>
        <p:txBody>
          <a:bodyPr/>
          <a:lstStyle/>
          <a:p>
            <a:r>
              <a:rPr lang="en-GB" dirty="0"/>
              <a:t>Before delving much further into the settings of the Perception Component I would recommend utilising the AI Debug tools at this stage to give you an idea of what the values mean.</a:t>
            </a:r>
          </a:p>
          <a:p>
            <a:endParaRPr lang="en-GB" dirty="0"/>
          </a:p>
          <a:p>
            <a:r>
              <a:rPr lang="en-GB" dirty="0"/>
              <a:t>To use the AI Debug tools press the “@” key.</a:t>
            </a:r>
          </a:p>
          <a:p>
            <a:endParaRPr lang="en-GB" dirty="0"/>
          </a:p>
          <a:p>
            <a:r>
              <a:rPr lang="en-GB" dirty="0"/>
              <a:t>A debugger menu will appear, to see what the perception component does ensure to have NUM LK enabled and press 4.</a:t>
            </a:r>
          </a:p>
        </p:txBody>
      </p:sp>
      <p:sp>
        <p:nvSpPr>
          <p:cNvPr id="2" name="Title 1">
            <a:extLst>
              <a:ext uri="{FF2B5EF4-FFF2-40B4-BE49-F238E27FC236}">
                <a16:creationId xmlns:a16="http://schemas.microsoft.com/office/drawing/2014/main" id="{8F29572E-63D7-4831-93D1-B3FD7D230362}"/>
              </a:ext>
            </a:extLst>
          </p:cNvPr>
          <p:cNvSpPr>
            <a:spLocks noGrp="1"/>
          </p:cNvSpPr>
          <p:nvPr>
            <p:ph type="title"/>
          </p:nvPr>
        </p:nvSpPr>
        <p:spPr/>
        <p:txBody>
          <a:bodyPr/>
          <a:lstStyle/>
          <a:p>
            <a:r>
              <a:rPr lang="en-GB" dirty="0"/>
              <a:t>The Perception Component</a:t>
            </a:r>
          </a:p>
        </p:txBody>
      </p:sp>
    </p:spTree>
    <p:extLst>
      <p:ext uri="{BB962C8B-B14F-4D97-AF65-F5344CB8AC3E}">
        <p14:creationId xmlns:p14="http://schemas.microsoft.com/office/powerpoint/2010/main" val="534640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7B88B7-F228-450D-8DC3-668BE8D01AA2}"/>
              </a:ext>
            </a:extLst>
          </p:cNvPr>
          <p:cNvSpPr>
            <a:spLocks noGrp="1"/>
          </p:cNvSpPr>
          <p:nvPr>
            <p:ph idx="1"/>
          </p:nvPr>
        </p:nvSpPr>
        <p:spPr>
          <a:xfrm>
            <a:off x="830895" y="1276018"/>
            <a:ext cx="2679551" cy="4351338"/>
          </a:xfrm>
        </p:spPr>
        <p:txBody>
          <a:bodyPr>
            <a:normAutofit/>
          </a:bodyPr>
          <a:lstStyle/>
          <a:p>
            <a:r>
              <a:rPr lang="en-GB" sz="2000" dirty="0"/>
              <a:t>The Debug tools work based on the direction you point in, so if there are multiple AI’s in the world it will target the nearest to your vision.</a:t>
            </a:r>
          </a:p>
          <a:p>
            <a:endParaRPr lang="en-GB" sz="2000" dirty="0"/>
          </a:p>
          <a:p>
            <a:r>
              <a:rPr lang="en-GB" sz="2000" dirty="0"/>
              <a:t>In this mode you’ll see the radius and FOV generated by the Perception Component.</a:t>
            </a:r>
          </a:p>
        </p:txBody>
      </p:sp>
      <p:sp>
        <p:nvSpPr>
          <p:cNvPr id="2" name="Title 1">
            <a:extLst>
              <a:ext uri="{FF2B5EF4-FFF2-40B4-BE49-F238E27FC236}">
                <a16:creationId xmlns:a16="http://schemas.microsoft.com/office/drawing/2014/main" id="{1C8AE08B-2D13-4EF4-917B-E823E681D0DC}"/>
              </a:ext>
            </a:extLst>
          </p:cNvPr>
          <p:cNvSpPr>
            <a:spLocks noGrp="1"/>
          </p:cNvSpPr>
          <p:nvPr>
            <p:ph type="title"/>
          </p:nvPr>
        </p:nvSpPr>
        <p:spPr/>
        <p:txBody>
          <a:bodyPr/>
          <a:lstStyle/>
          <a:p>
            <a:r>
              <a:rPr lang="en-GB" dirty="0"/>
              <a:t>The Perception Component</a:t>
            </a:r>
          </a:p>
        </p:txBody>
      </p:sp>
      <p:pic>
        <p:nvPicPr>
          <p:cNvPr id="4" name="Picture 3">
            <a:extLst>
              <a:ext uri="{FF2B5EF4-FFF2-40B4-BE49-F238E27FC236}">
                <a16:creationId xmlns:a16="http://schemas.microsoft.com/office/drawing/2014/main" id="{5300CC2A-3588-4381-83DF-E2CF57B452D2}"/>
              </a:ext>
            </a:extLst>
          </p:cNvPr>
          <p:cNvPicPr>
            <a:picLocks noChangeAspect="1"/>
          </p:cNvPicPr>
          <p:nvPr/>
        </p:nvPicPr>
        <p:blipFill>
          <a:blip r:embed="rId2"/>
          <a:stretch>
            <a:fillRect/>
          </a:stretch>
        </p:blipFill>
        <p:spPr>
          <a:xfrm>
            <a:off x="3510446" y="1276018"/>
            <a:ext cx="7907150" cy="3588469"/>
          </a:xfrm>
          <a:prstGeom prst="rect">
            <a:avLst/>
          </a:prstGeom>
        </p:spPr>
      </p:pic>
    </p:spTree>
    <p:extLst>
      <p:ext uri="{BB962C8B-B14F-4D97-AF65-F5344CB8AC3E}">
        <p14:creationId xmlns:p14="http://schemas.microsoft.com/office/powerpoint/2010/main" val="1269386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5B9BA-A061-421A-87D3-29832407D960}"/>
              </a:ext>
            </a:extLst>
          </p:cNvPr>
          <p:cNvSpPr>
            <a:spLocks noGrp="1"/>
          </p:cNvSpPr>
          <p:nvPr>
            <p:ph idx="1"/>
          </p:nvPr>
        </p:nvSpPr>
        <p:spPr>
          <a:xfrm>
            <a:off x="984342" y="1400323"/>
            <a:ext cx="4583654" cy="4667250"/>
          </a:xfrm>
        </p:spPr>
        <p:txBody>
          <a:bodyPr>
            <a:normAutofit/>
          </a:bodyPr>
          <a:lstStyle/>
          <a:p>
            <a:r>
              <a:rPr lang="en-GB" dirty="0"/>
              <a:t>The values entered into the Senses are your first opportunity as a designer to create an AI that reacts interestingly. </a:t>
            </a:r>
          </a:p>
          <a:p>
            <a:endParaRPr lang="en-GB" dirty="0"/>
          </a:p>
          <a:p>
            <a:r>
              <a:rPr lang="en-GB" dirty="0"/>
              <a:t>There are no magic answers for these values, happy testing.</a:t>
            </a:r>
          </a:p>
          <a:p>
            <a:endParaRPr lang="en-GB" dirty="0"/>
          </a:p>
          <a:p>
            <a:r>
              <a:rPr lang="en-GB" dirty="0"/>
              <a:t>Auto Success is defaulted to -1, if it stays at that value as soon as the AI looses sight / detection of the player it’ll stop registering. If you have a slight value here the AI will try to chase you if you are still close. This prevents Scooby Doo Villain moments.</a:t>
            </a:r>
          </a:p>
        </p:txBody>
      </p:sp>
      <p:sp>
        <p:nvSpPr>
          <p:cNvPr id="2" name="Title 1">
            <a:extLst>
              <a:ext uri="{FF2B5EF4-FFF2-40B4-BE49-F238E27FC236}">
                <a16:creationId xmlns:a16="http://schemas.microsoft.com/office/drawing/2014/main" id="{62206182-02AD-432E-AD36-D7FDFEE2AB8F}"/>
              </a:ext>
            </a:extLst>
          </p:cNvPr>
          <p:cNvSpPr>
            <a:spLocks noGrp="1"/>
          </p:cNvSpPr>
          <p:nvPr>
            <p:ph type="title"/>
          </p:nvPr>
        </p:nvSpPr>
        <p:spPr/>
        <p:txBody>
          <a:bodyPr/>
          <a:lstStyle/>
          <a:p>
            <a:r>
              <a:rPr lang="en-GB" dirty="0"/>
              <a:t>The Perception Component</a:t>
            </a:r>
          </a:p>
        </p:txBody>
      </p:sp>
      <p:pic>
        <p:nvPicPr>
          <p:cNvPr id="4" name="Picture 3">
            <a:extLst>
              <a:ext uri="{FF2B5EF4-FFF2-40B4-BE49-F238E27FC236}">
                <a16:creationId xmlns:a16="http://schemas.microsoft.com/office/drawing/2014/main" id="{614E3F7A-87F5-44B3-AEC2-18F623E02129}"/>
              </a:ext>
            </a:extLst>
          </p:cNvPr>
          <p:cNvPicPr>
            <a:picLocks noChangeAspect="1"/>
          </p:cNvPicPr>
          <p:nvPr/>
        </p:nvPicPr>
        <p:blipFill>
          <a:blip r:embed="rId2"/>
          <a:stretch>
            <a:fillRect/>
          </a:stretch>
        </p:blipFill>
        <p:spPr>
          <a:xfrm>
            <a:off x="5686982" y="1400323"/>
            <a:ext cx="5812960" cy="3305773"/>
          </a:xfrm>
          <a:prstGeom prst="rect">
            <a:avLst/>
          </a:prstGeom>
        </p:spPr>
      </p:pic>
      <p:cxnSp>
        <p:nvCxnSpPr>
          <p:cNvPr id="6" name="Straight Arrow Connector 5">
            <a:extLst>
              <a:ext uri="{FF2B5EF4-FFF2-40B4-BE49-F238E27FC236}">
                <a16:creationId xmlns:a16="http://schemas.microsoft.com/office/drawing/2014/main" id="{7040D2F6-0606-4245-9EAC-17E3A477003C}"/>
              </a:ext>
            </a:extLst>
          </p:cNvPr>
          <p:cNvCxnSpPr>
            <a:cxnSpLocks/>
          </p:cNvCxnSpPr>
          <p:nvPr/>
        </p:nvCxnSpPr>
        <p:spPr>
          <a:xfrm flipV="1">
            <a:off x="5567996" y="3576544"/>
            <a:ext cx="3119718" cy="1409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221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4A891-7268-4B59-A424-B4152C91DE49}"/>
              </a:ext>
            </a:extLst>
          </p:cNvPr>
          <p:cNvSpPr>
            <a:spLocks noGrp="1"/>
          </p:cNvSpPr>
          <p:nvPr>
            <p:ph idx="1"/>
          </p:nvPr>
        </p:nvSpPr>
        <p:spPr>
          <a:xfrm>
            <a:off x="816935" y="1442853"/>
            <a:ext cx="6806609" cy="4351338"/>
          </a:xfrm>
        </p:spPr>
        <p:txBody>
          <a:bodyPr/>
          <a:lstStyle/>
          <a:p>
            <a:r>
              <a:rPr lang="en-GB" dirty="0"/>
              <a:t>Open up the Behaviour Tree we made earlier. </a:t>
            </a:r>
          </a:p>
          <a:p>
            <a:endParaRPr lang="en-GB" dirty="0"/>
          </a:p>
          <a:p>
            <a:r>
              <a:rPr lang="en-GB" dirty="0"/>
              <a:t>Using the Details Panel set the Blackboard Asset to MonsterBaseBlackboardData.</a:t>
            </a:r>
          </a:p>
          <a:p>
            <a:endParaRPr lang="en-GB" dirty="0"/>
          </a:p>
          <a:p>
            <a:r>
              <a:rPr lang="en-GB" dirty="0"/>
              <a:t>This will link the base variables to the AI.</a:t>
            </a:r>
          </a:p>
          <a:p>
            <a:endParaRPr lang="en-GB" dirty="0"/>
          </a:p>
          <a:p>
            <a:endParaRPr lang="en-GB" dirty="0"/>
          </a:p>
        </p:txBody>
      </p:sp>
      <p:sp>
        <p:nvSpPr>
          <p:cNvPr id="2" name="Title 1">
            <a:extLst>
              <a:ext uri="{FF2B5EF4-FFF2-40B4-BE49-F238E27FC236}">
                <a16:creationId xmlns:a16="http://schemas.microsoft.com/office/drawing/2014/main" id="{4D9FE56F-6784-409A-AD2A-EE3E298626DB}"/>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FE99FAAF-EE4F-4489-9F9B-E78C40D9858C}"/>
              </a:ext>
            </a:extLst>
          </p:cNvPr>
          <p:cNvPicPr>
            <a:picLocks noChangeAspect="1"/>
          </p:cNvPicPr>
          <p:nvPr/>
        </p:nvPicPr>
        <p:blipFill>
          <a:blip r:embed="rId2"/>
          <a:stretch>
            <a:fillRect/>
          </a:stretch>
        </p:blipFill>
        <p:spPr>
          <a:xfrm>
            <a:off x="7819211" y="1307916"/>
            <a:ext cx="3933825" cy="2371725"/>
          </a:xfrm>
          <a:prstGeom prst="rect">
            <a:avLst/>
          </a:prstGeom>
        </p:spPr>
      </p:pic>
    </p:spTree>
    <p:extLst>
      <p:ext uri="{BB962C8B-B14F-4D97-AF65-F5344CB8AC3E}">
        <p14:creationId xmlns:p14="http://schemas.microsoft.com/office/powerpoint/2010/main" val="1577781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907946" y="1389690"/>
            <a:ext cx="4260925" cy="4476778"/>
          </a:xfrm>
        </p:spPr>
        <p:txBody>
          <a:bodyPr/>
          <a:lstStyle/>
          <a:p>
            <a:r>
              <a:rPr lang="en-GB" dirty="0"/>
              <a:t>Create a New Key in the Blackboard. </a:t>
            </a:r>
          </a:p>
          <a:p>
            <a:endParaRPr lang="en-GB" dirty="0"/>
          </a:p>
          <a:p>
            <a:r>
              <a:rPr lang="en-GB" dirty="0"/>
              <a:t>Name the key TargetActor</a:t>
            </a:r>
          </a:p>
          <a:p>
            <a:endParaRPr lang="en-GB" dirty="0"/>
          </a:p>
          <a:p>
            <a:r>
              <a:rPr lang="en-GB" dirty="0"/>
              <a:t>Set it’s Key Type to Object and it’s Base Class to Actor.</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6A2FBBC3-D773-4EE0-8E30-F861A0AF57DB}"/>
              </a:ext>
            </a:extLst>
          </p:cNvPr>
          <p:cNvPicPr>
            <a:picLocks noChangeAspect="1"/>
          </p:cNvPicPr>
          <p:nvPr/>
        </p:nvPicPr>
        <p:blipFill>
          <a:blip r:embed="rId2"/>
          <a:stretch>
            <a:fillRect/>
          </a:stretch>
        </p:blipFill>
        <p:spPr>
          <a:xfrm>
            <a:off x="5354027" y="1389690"/>
            <a:ext cx="6478869" cy="4476778"/>
          </a:xfrm>
          <a:prstGeom prst="rect">
            <a:avLst/>
          </a:prstGeom>
        </p:spPr>
      </p:pic>
    </p:spTree>
    <p:extLst>
      <p:ext uri="{BB962C8B-B14F-4D97-AF65-F5344CB8AC3E}">
        <p14:creationId xmlns:p14="http://schemas.microsoft.com/office/powerpoint/2010/main" val="112877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965791" y="1304630"/>
            <a:ext cx="3852134" cy="4351338"/>
          </a:xfrm>
        </p:spPr>
        <p:txBody>
          <a:bodyPr/>
          <a:lstStyle/>
          <a:p>
            <a:r>
              <a:rPr lang="en-GB" dirty="0"/>
              <a:t>Create a 2</a:t>
            </a:r>
            <a:r>
              <a:rPr lang="en-GB" baseline="30000" dirty="0"/>
              <a:t>nd</a:t>
            </a:r>
            <a:r>
              <a:rPr lang="en-GB" dirty="0"/>
              <a:t> New Key. Name it HasTarget</a:t>
            </a:r>
          </a:p>
          <a:p>
            <a:endParaRPr lang="en-GB" dirty="0"/>
          </a:p>
          <a:p>
            <a:r>
              <a:rPr lang="en-GB" dirty="0"/>
              <a:t>Make it’s Key Type a Bool.</a:t>
            </a:r>
          </a:p>
          <a:p>
            <a:endParaRPr lang="en-GB" dirty="0"/>
          </a:p>
          <a:p>
            <a:r>
              <a:rPr lang="en-GB" dirty="0"/>
              <a:t>We shall use this track whether or not the AI can see the player.</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18AC25FD-C7C6-48E0-A1D2-673FDF2418F5}"/>
              </a:ext>
            </a:extLst>
          </p:cNvPr>
          <p:cNvPicPr>
            <a:picLocks noChangeAspect="1"/>
          </p:cNvPicPr>
          <p:nvPr/>
        </p:nvPicPr>
        <p:blipFill>
          <a:blip r:embed="rId2"/>
          <a:stretch>
            <a:fillRect/>
          </a:stretch>
        </p:blipFill>
        <p:spPr>
          <a:xfrm>
            <a:off x="5065351" y="1298526"/>
            <a:ext cx="6416040" cy="4432746"/>
          </a:xfrm>
          <a:prstGeom prst="rect">
            <a:avLst/>
          </a:prstGeom>
        </p:spPr>
      </p:pic>
    </p:spTree>
    <p:extLst>
      <p:ext uri="{BB962C8B-B14F-4D97-AF65-F5344CB8AC3E}">
        <p14:creationId xmlns:p14="http://schemas.microsoft.com/office/powerpoint/2010/main" val="178725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976423" y="1315262"/>
            <a:ext cx="5078284" cy="4351338"/>
          </a:xfrm>
        </p:spPr>
        <p:txBody>
          <a:bodyPr>
            <a:normAutofit/>
          </a:bodyPr>
          <a:lstStyle/>
          <a:p>
            <a:r>
              <a:rPr lang="en-GB" dirty="0"/>
              <a:t>Now we can start creating the tree. In the Behaviour Tree graph drag out from the bottom on the Root node. </a:t>
            </a:r>
          </a:p>
          <a:p>
            <a:endParaRPr lang="en-GB" dirty="0"/>
          </a:p>
          <a:p>
            <a:r>
              <a:rPr lang="en-GB" dirty="0"/>
              <a:t>Create a Selector node from the composites options.</a:t>
            </a:r>
          </a:p>
          <a:p>
            <a:endParaRPr lang="en-GB" dirty="0"/>
          </a:p>
          <a:p>
            <a:r>
              <a:rPr lang="en-GB" dirty="0"/>
              <a:t>The Selector node will choose between nodes lower down in the graph.</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1288BAF8-8BA0-4BE6-9D9F-90EBCD2CC723}"/>
              </a:ext>
            </a:extLst>
          </p:cNvPr>
          <p:cNvPicPr>
            <a:picLocks noChangeAspect="1"/>
          </p:cNvPicPr>
          <p:nvPr/>
        </p:nvPicPr>
        <p:blipFill>
          <a:blip r:embed="rId2"/>
          <a:stretch>
            <a:fillRect/>
          </a:stretch>
        </p:blipFill>
        <p:spPr>
          <a:xfrm>
            <a:off x="6413739" y="1310066"/>
            <a:ext cx="2362873" cy="2988339"/>
          </a:xfrm>
          <a:prstGeom prst="rect">
            <a:avLst/>
          </a:prstGeom>
        </p:spPr>
      </p:pic>
      <p:pic>
        <p:nvPicPr>
          <p:cNvPr id="5" name="Picture 4">
            <a:extLst>
              <a:ext uri="{FF2B5EF4-FFF2-40B4-BE49-F238E27FC236}">
                <a16:creationId xmlns:a16="http://schemas.microsoft.com/office/drawing/2014/main" id="{17FC789B-0348-4FF7-BC58-ADFB27589259}"/>
              </a:ext>
            </a:extLst>
          </p:cNvPr>
          <p:cNvPicPr>
            <a:picLocks noChangeAspect="1"/>
          </p:cNvPicPr>
          <p:nvPr/>
        </p:nvPicPr>
        <p:blipFill>
          <a:blip r:embed="rId3"/>
          <a:stretch>
            <a:fillRect/>
          </a:stretch>
        </p:blipFill>
        <p:spPr>
          <a:xfrm>
            <a:off x="8776612" y="1310066"/>
            <a:ext cx="2130015" cy="2993535"/>
          </a:xfrm>
          <a:prstGeom prst="rect">
            <a:avLst/>
          </a:prstGeom>
        </p:spPr>
      </p:pic>
    </p:spTree>
    <p:extLst>
      <p:ext uri="{BB962C8B-B14F-4D97-AF65-F5344CB8AC3E}">
        <p14:creationId xmlns:p14="http://schemas.microsoft.com/office/powerpoint/2010/main" val="3125781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569DB5-9C0B-41D9-A503-11E26FF45ACF}"/>
              </a:ext>
            </a:extLst>
          </p:cNvPr>
          <p:cNvSpPr>
            <a:spLocks noGrp="1"/>
          </p:cNvSpPr>
          <p:nvPr>
            <p:ph idx="1"/>
          </p:nvPr>
        </p:nvSpPr>
        <p:spPr/>
        <p:txBody>
          <a:bodyPr/>
          <a:lstStyle/>
          <a:p>
            <a:r>
              <a:rPr lang="en-GB" dirty="0"/>
              <a:t>Introduce </a:t>
            </a:r>
            <a:r>
              <a:rPr lang="en-GB" dirty="0" smtClean="0"/>
              <a:t>Perception</a:t>
            </a:r>
          </a:p>
          <a:p>
            <a:endParaRPr lang="en-GB" dirty="0"/>
          </a:p>
          <a:p>
            <a:r>
              <a:rPr lang="en-GB" dirty="0"/>
              <a:t>Setting up Behaviour Tree </a:t>
            </a:r>
            <a:r>
              <a:rPr lang="en-GB" dirty="0" smtClean="0"/>
              <a:t>101</a:t>
            </a:r>
          </a:p>
          <a:p>
            <a:endParaRPr lang="en-GB" dirty="0"/>
          </a:p>
          <a:p>
            <a:r>
              <a:rPr lang="en-GB" dirty="0"/>
              <a:t>Chasing the player</a:t>
            </a:r>
          </a:p>
          <a:p>
            <a:endParaRPr lang="en-GB" dirty="0"/>
          </a:p>
          <a:p>
            <a:r>
              <a:rPr lang="en-GB" dirty="0"/>
              <a:t>The following slides will go hand in hand with using the project on Blackboard. </a:t>
            </a:r>
          </a:p>
          <a:p>
            <a:endParaRPr lang="en-GB" dirty="0"/>
          </a:p>
          <a:p>
            <a:r>
              <a:rPr lang="en-GB" dirty="0"/>
              <a:t>Please download and open that project “MonsterAI.zip”, you have 5 minutes.</a:t>
            </a:r>
          </a:p>
        </p:txBody>
      </p:sp>
      <p:sp>
        <p:nvSpPr>
          <p:cNvPr id="2" name="Title 1">
            <a:extLst>
              <a:ext uri="{FF2B5EF4-FFF2-40B4-BE49-F238E27FC236}">
                <a16:creationId xmlns:a16="http://schemas.microsoft.com/office/drawing/2014/main" id="{0CF44C56-179D-4312-832A-2B2C29254FF0}"/>
              </a:ext>
            </a:extLst>
          </p:cNvPr>
          <p:cNvSpPr>
            <a:spLocks noGrp="1"/>
          </p:cNvSpPr>
          <p:nvPr>
            <p:ph type="title"/>
          </p:nvPr>
        </p:nvSpPr>
        <p:spPr/>
        <p:txBody>
          <a:bodyPr/>
          <a:lstStyle/>
          <a:p>
            <a:r>
              <a:rPr lang="en-GB" dirty="0"/>
              <a:t>Session 2 11-12,30 Goals</a:t>
            </a:r>
          </a:p>
        </p:txBody>
      </p:sp>
    </p:spTree>
    <p:extLst>
      <p:ext uri="{BB962C8B-B14F-4D97-AF65-F5344CB8AC3E}">
        <p14:creationId xmlns:p14="http://schemas.microsoft.com/office/powerpoint/2010/main" val="2543158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944525" y="1506649"/>
            <a:ext cx="4325471" cy="4351338"/>
          </a:xfrm>
        </p:spPr>
        <p:txBody>
          <a:bodyPr/>
          <a:lstStyle/>
          <a:p>
            <a:r>
              <a:rPr lang="en-GB" dirty="0"/>
              <a:t>Drag out twice from the Select node and create to Sequence Nodes. </a:t>
            </a:r>
          </a:p>
          <a:p>
            <a:endParaRPr lang="en-GB" dirty="0"/>
          </a:p>
          <a:p>
            <a:r>
              <a:rPr lang="en-GB" dirty="0"/>
              <a:t>The sequences will complete a series of notes in order. In this case we will use them to idle / chase the player.</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68E95BCA-BEE9-46D9-A03E-EEDF5431EE50}"/>
              </a:ext>
            </a:extLst>
          </p:cNvPr>
          <p:cNvPicPr>
            <a:picLocks noChangeAspect="1"/>
          </p:cNvPicPr>
          <p:nvPr/>
        </p:nvPicPr>
        <p:blipFill>
          <a:blip r:embed="rId2"/>
          <a:stretch>
            <a:fillRect/>
          </a:stretch>
        </p:blipFill>
        <p:spPr>
          <a:xfrm>
            <a:off x="5487671" y="1506649"/>
            <a:ext cx="2215742" cy="2552737"/>
          </a:xfrm>
          <a:prstGeom prst="rect">
            <a:avLst/>
          </a:prstGeom>
        </p:spPr>
      </p:pic>
      <p:pic>
        <p:nvPicPr>
          <p:cNvPr id="5" name="Picture 4">
            <a:extLst>
              <a:ext uri="{FF2B5EF4-FFF2-40B4-BE49-F238E27FC236}">
                <a16:creationId xmlns:a16="http://schemas.microsoft.com/office/drawing/2014/main" id="{0BFBE63B-B044-48A4-8CE5-1C8893CEC40D}"/>
              </a:ext>
            </a:extLst>
          </p:cNvPr>
          <p:cNvPicPr>
            <a:picLocks noChangeAspect="1"/>
          </p:cNvPicPr>
          <p:nvPr/>
        </p:nvPicPr>
        <p:blipFill>
          <a:blip r:embed="rId3"/>
          <a:stretch>
            <a:fillRect/>
          </a:stretch>
        </p:blipFill>
        <p:spPr>
          <a:xfrm>
            <a:off x="7921088" y="1506649"/>
            <a:ext cx="2668270" cy="2552737"/>
          </a:xfrm>
          <a:prstGeom prst="rect">
            <a:avLst/>
          </a:prstGeom>
        </p:spPr>
      </p:pic>
    </p:spTree>
    <p:extLst>
      <p:ext uri="{BB962C8B-B14F-4D97-AF65-F5344CB8AC3E}">
        <p14:creationId xmlns:p14="http://schemas.microsoft.com/office/powerpoint/2010/main" val="808788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795670" y="1336527"/>
            <a:ext cx="5777753" cy="4351338"/>
          </a:xfrm>
        </p:spPr>
        <p:txBody>
          <a:bodyPr/>
          <a:lstStyle/>
          <a:p>
            <a:r>
              <a:rPr lang="en-GB" dirty="0"/>
              <a:t>To complete this section of the graph add in the purple Task nodes beneath the Sequence nodes.</a:t>
            </a:r>
          </a:p>
          <a:p>
            <a:endParaRPr lang="en-GB" dirty="0"/>
          </a:p>
          <a:p>
            <a:r>
              <a:rPr lang="en-GB" dirty="0"/>
              <a:t>We will customise the properties of these tasks in a moment.</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43789487-D96A-4BEC-89A4-552C085974C6}"/>
              </a:ext>
            </a:extLst>
          </p:cNvPr>
          <p:cNvPicPr>
            <a:picLocks noChangeAspect="1"/>
          </p:cNvPicPr>
          <p:nvPr/>
        </p:nvPicPr>
        <p:blipFill>
          <a:blip r:embed="rId2"/>
          <a:stretch>
            <a:fillRect/>
          </a:stretch>
        </p:blipFill>
        <p:spPr>
          <a:xfrm>
            <a:off x="6830706" y="1336527"/>
            <a:ext cx="4480564" cy="4359275"/>
          </a:xfrm>
          <a:prstGeom prst="rect">
            <a:avLst/>
          </a:prstGeom>
        </p:spPr>
      </p:pic>
    </p:spTree>
    <p:extLst>
      <p:ext uri="{BB962C8B-B14F-4D97-AF65-F5344CB8AC3E}">
        <p14:creationId xmlns:p14="http://schemas.microsoft.com/office/powerpoint/2010/main" val="3972551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16935" y="1421588"/>
            <a:ext cx="6240332" cy="4351338"/>
          </a:xfrm>
        </p:spPr>
        <p:txBody>
          <a:bodyPr/>
          <a:lstStyle/>
          <a:p>
            <a:r>
              <a:rPr lang="en-GB" dirty="0"/>
              <a:t>Select the MoveTo Task Node and ensure that the Blackboard Key is set to TargetActor. </a:t>
            </a:r>
          </a:p>
          <a:p>
            <a:endParaRPr lang="en-GB" dirty="0"/>
          </a:p>
          <a:p>
            <a:r>
              <a:rPr lang="en-GB" dirty="0"/>
              <a:t>Customise / balance the Acceptable Radius value, this will control how far away the AI will stop from the Player.</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53203495-31C8-4A96-A4FE-7A09300DEC72}"/>
              </a:ext>
            </a:extLst>
          </p:cNvPr>
          <p:cNvPicPr>
            <a:picLocks noChangeAspect="1"/>
          </p:cNvPicPr>
          <p:nvPr/>
        </p:nvPicPr>
        <p:blipFill>
          <a:blip r:embed="rId2"/>
          <a:stretch>
            <a:fillRect/>
          </a:stretch>
        </p:blipFill>
        <p:spPr>
          <a:xfrm>
            <a:off x="7341560" y="1421588"/>
            <a:ext cx="3990975" cy="4105275"/>
          </a:xfrm>
          <a:prstGeom prst="rect">
            <a:avLst/>
          </a:prstGeom>
        </p:spPr>
      </p:pic>
    </p:spTree>
    <p:extLst>
      <p:ext uri="{BB962C8B-B14F-4D97-AF65-F5344CB8AC3E}">
        <p14:creationId xmlns:p14="http://schemas.microsoft.com/office/powerpoint/2010/main" val="4033079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785037" y="1464118"/>
            <a:ext cx="6014421" cy="4351338"/>
          </a:xfrm>
        </p:spPr>
        <p:txBody>
          <a:bodyPr/>
          <a:lstStyle/>
          <a:p>
            <a:r>
              <a:rPr lang="en-GB" dirty="0"/>
              <a:t>The Wait Task nodes have only a few parameters.</a:t>
            </a:r>
          </a:p>
          <a:p>
            <a:endParaRPr lang="en-GB" dirty="0"/>
          </a:p>
          <a:p>
            <a:r>
              <a:rPr lang="en-GB" dirty="0"/>
              <a:t>The Wait Time value is in seconds, through play testing and planning you’ll get a better idea on the right kind of timing for pauses in AI behaviour.</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74AD3FCC-9FBF-4CAD-BAD2-69D18808DDEF}"/>
              </a:ext>
            </a:extLst>
          </p:cNvPr>
          <p:cNvPicPr>
            <a:picLocks noChangeAspect="1"/>
          </p:cNvPicPr>
          <p:nvPr/>
        </p:nvPicPr>
        <p:blipFill>
          <a:blip r:embed="rId2"/>
          <a:stretch>
            <a:fillRect/>
          </a:stretch>
        </p:blipFill>
        <p:spPr>
          <a:xfrm>
            <a:off x="7309662" y="1464118"/>
            <a:ext cx="3990975" cy="2457450"/>
          </a:xfrm>
          <a:prstGeom prst="rect">
            <a:avLst/>
          </a:prstGeom>
        </p:spPr>
      </p:pic>
    </p:spTree>
    <p:extLst>
      <p:ext uri="{BB962C8B-B14F-4D97-AF65-F5344CB8AC3E}">
        <p14:creationId xmlns:p14="http://schemas.microsoft.com/office/powerpoint/2010/main" val="2804181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48833" y="1432221"/>
            <a:ext cx="6014421" cy="4351338"/>
          </a:xfrm>
        </p:spPr>
        <p:txBody>
          <a:bodyPr/>
          <a:lstStyle/>
          <a:p>
            <a:r>
              <a:rPr lang="en-GB" dirty="0"/>
              <a:t>With the tasks setup we are now left with a problem. </a:t>
            </a:r>
          </a:p>
          <a:p>
            <a:endParaRPr lang="en-GB" dirty="0"/>
          </a:p>
          <a:p>
            <a:r>
              <a:rPr lang="en-GB" dirty="0"/>
              <a:t>How does the Behaviour Tree decide which Sequence to select?</a:t>
            </a:r>
          </a:p>
          <a:p>
            <a:endParaRPr lang="en-GB" dirty="0"/>
          </a:p>
          <a:p>
            <a:r>
              <a:rPr lang="en-GB" dirty="0"/>
              <a:t>We are going to setup a simple way for now and then refactor later.</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1B87B6F4-C5D6-4D34-948E-D0981FA9CE51}"/>
              </a:ext>
            </a:extLst>
          </p:cNvPr>
          <p:cNvPicPr>
            <a:picLocks noChangeAspect="1"/>
          </p:cNvPicPr>
          <p:nvPr/>
        </p:nvPicPr>
        <p:blipFill>
          <a:blip r:embed="rId2"/>
          <a:stretch>
            <a:fillRect/>
          </a:stretch>
        </p:blipFill>
        <p:spPr>
          <a:xfrm>
            <a:off x="7093172" y="1432221"/>
            <a:ext cx="4271261" cy="4369677"/>
          </a:xfrm>
          <a:prstGeom prst="rect">
            <a:avLst/>
          </a:prstGeom>
        </p:spPr>
      </p:pic>
      <p:sp>
        <p:nvSpPr>
          <p:cNvPr id="5" name="TextBox 4">
            <a:extLst>
              <a:ext uri="{FF2B5EF4-FFF2-40B4-BE49-F238E27FC236}">
                <a16:creationId xmlns:a16="http://schemas.microsoft.com/office/drawing/2014/main" id="{1F4C366B-21B0-4799-AD46-81095F79BC67}"/>
              </a:ext>
            </a:extLst>
          </p:cNvPr>
          <p:cNvSpPr txBox="1"/>
          <p:nvPr/>
        </p:nvSpPr>
        <p:spPr>
          <a:xfrm>
            <a:off x="8509175" y="3607890"/>
            <a:ext cx="494852" cy="1200329"/>
          </a:xfrm>
          <a:prstGeom prst="rect">
            <a:avLst/>
          </a:prstGeom>
          <a:noFill/>
        </p:spPr>
        <p:txBody>
          <a:bodyPr wrap="square" rtlCol="0">
            <a:spAutoFit/>
          </a:bodyPr>
          <a:lstStyle/>
          <a:p>
            <a:r>
              <a:rPr lang="en-GB" sz="7200" b="1" dirty="0">
                <a:ln w="28575">
                  <a:solidFill>
                    <a:schemeClr val="tx1"/>
                  </a:solidFill>
                </a:ln>
                <a:solidFill>
                  <a:srgbClr val="FF0000"/>
                </a:solidFill>
              </a:rPr>
              <a:t>?</a:t>
            </a:r>
          </a:p>
        </p:txBody>
      </p:sp>
    </p:spTree>
    <p:extLst>
      <p:ext uri="{BB962C8B-B14F-4D97-AF65-F5344CB8AC3E}">
        <p14:creationId xmlns:p14="http://schemas.microsoft.com/office/powerpoint/2010/main" val="3987573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761248" y="1400323"/>
            <a:ext cx="4723504" cy="4351338"/>
          </a:xfrm>
        </p:spPr>
        <p:txBody>
          <a:bodyPr/>
          <a:lstStyle/>
          <a:p>
            <a:r>
              <a:rPr lang="en-GB" dirty="0"/>
              <a:t>Add a Blackboard Decorator to the Sequence nodes.</a:t>
            </a:r>
          </a:p>
          <a:p>
            <a:endParaRPr lang="en-GB" dirty="0"/>
          </a:p>
          <a:p>
            <a:r>
              <a:rPr lang="en-GB" dirty="0"/>
              <a:t>Blackboard Decorators allow us to check variables to break up logic. </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30C02194-AD01-49E9-8E85-8EF80AA483EF}"/>
              </a:ext>
            </a:extLst>
          </p:cNvPr>
          <p:cNvPicPr>
            <a:picLocks noChangeAspect="1"/>
          </p:cNvPicPr>
          <p:nvPr/>
        </p:nvPicPr>
        <p:blipFill>
          <a:blip r:embed="rId2"/>
          <a:stretch>
            <a:fillRect/>
          </a:stretch>
        </p:blipFill>
        <p:spPr>
          <a:xfrm>
            <a:off x="5813256" y="1396298"/>
            <a:ext cx="5560412" cy="3214799"/>
          </a:xfrm>
          <a:prstGeom prst="rect">
            <a:avLst/>
          </a:prstGeom>
        </p:spPr>
      </p:pic>
    </p:spTree>
    <p:extLst>
      <p:ext uri="{BB962C8B-B14F-4D97-AF65-F5344CB8AC3E}">
        <p14:creationId xmlns:p14="http://schemas.microsoft.com/office/powerpoint/2010/main" val="1047622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70098" y="1464118"/>
            <a:ext cx="4884868" cy="4351338"/>
          </a:xfrm>
        </p:spPr>
        <p:txBody>
          <a:bodyPr/>
          <a:lstStyle/>
          <a:p>
            <a:r>
              <a:rPr lang="en-GB" dirty="0"/>
              <a:t>With the Blackboard Decorators added the tree looks like this.</a:t>
            </a:r>
          </a:p>
          <a:p>
            <a:endParaRPr lang="en-GB" dirty="0"/>
          </a:p>
          <a:p>
            <a:r>
              <a:rPr lang="en-GB" dirty="0"/>
              <a:t>Now we need to setup the Details of the Decorators. </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37EB265D-19A5-4C84-B8CA-E71593257D79}"/>
              </a:ext>
            </a:extLst>
          </p:cNvPr>
          <p:cNvPicPr>
            <a:picLocks noChangeAspect="1"/>
          </p:cNvPicPr>
          <p:nvPr/>
        </p:nvPicPr>
        <p:blipFill>
          <a:blip r:embed="rId2"/>
          <a:stretch>
            <a:fillRect/>
          </a:stretch>
        </p:blipFill>
        <p:spPr>
          <a:xfrm>
            <a:off x="6127898" y="1426716"/>
            <a:ext cx="5257800" cy="4463352"/>
          </a:xfrm>
          <a:prstGeom prst="rect">
            <a:avLst/>
          </a:prstGeom>
        </p:spPr>
      </p:pic>
    </p:spTree>
    <p:extLst>
      <p:ext uri="{BB962C8B-B14F-4D97-AF65-F5344CB8AC3E}">
        <p14:creationId xmlns:p14="http://schemas.microsoft.com/office/powerpoint/2010/main" val="2409235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70098" y="1368425"/>
            <a:ext cx="8036859" cy="4351338"/>
          </a:xfrm>
        </p:spPr>
        <p:txBody>
          <a:bodyPr/>
          <a:lstStyle/>
          <a:p>
            <a:r>
              <a:rPr lang="en-GB" dirty="0"/>
              <a:t>On the left Sequence Node, I’ve renamed the Blackboard to Idle.</a:t>
            </a:r>
          </a:p>
          <a:p>
            <a:endParaRPr lang="en-GB" dirty="0"/>
          </a:p>
          <a:p>
            <a:r>
              <a:rPr lang="en-GB" dirty="0"/>
              <a:t>Set the Blackboard Key to “Has Target” and it’s Key Query to “Is Not Set”.</a:t>
            </a:r>
          </a:p>
          <a:p>
            <a:endParaRPr lang="en-GB" dirty="0"/>
          </a:p>
          <a:p>
            <a:r>
              <a:rPr lang="en-GB" dirty="0"/>
              <a:t>Finally Set the “Observer aborts” to both, this will cancel this branch of the tree if the Blackboard Key value changes.</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F50E3706-7D5B-4141-8F98-9AFCD7DADB17}"/>
              </a:ext>
            </a:extLst>
          </p:cNvPr>
          <p:cNvPicPr>
            <a:picLocks noChangeAspect="1"/>
          </p:cNvPicPr>
          <p:nvPr/>
        </p:nvPicPr>
        <p:blipFill>
          <a:blip r:embed="rId2"/>
          <a:stretch>
            <a:fillRect/>
          </a:stretch>
        </p:blipFill>
        <p:spPr>
          <a:xfrm>
            <a:off x="9140346" y="1368425"/>
            <a:ext cx="2245352" cy="2175669"/>
          </a:xfrm>
          <a:prstGeom prst="rect">
            <a:avLst/>
          </a:prstGeom>
        </p:spPr>
      </p:pic>
      <p:pic>
        <p:nvPicPr>
          <p:cNvPr id="5" name="Picture 4">
            <a:extLst>
              <a:ext uri="{FF2B5EF4-FFF2-40B4-BE49-F238E27FC236}">
                <a16:creationId xmlns:a16="http://schemas.microsoft.com/office/drawing/2014/main" id="{D97B22A7-6494-41CA-BB1A-3135610EF8FB}"/>
              </a:ext>
            </a:extLst>
          </p:cNvPr>
          <p:cNvPicPr>
            <a:picLocks noChangeAspect="1"/>
          </p:cNvPicPr>
          <p:nvPr/>
        </p:nvPicPr>
        <p:blipFill>
          <a:blip r:embed="rId3"/>
          <a:stretch>
            <a:fillRect/>
          </a:stretch>
        </p:blipFill>
        <p:spPr>
          <a:xfrm>
            <a:off x="9144150" y="3632886"/>
            <a:ext cx="2241548" cy="1998084"/>
          </a:xfrm>
          <a:prstGeom prst="rect">
            <a:avLst/>
          </a:prstGeom>
        </p:spPr>
      </p:pic>
    </p:spTree>
    <p:extLst>
      <p:ext uri="{BB962C8B-B14F-4D97-AF65-F5344CB8AC3E}">
        <p14:creationId xmlns:p14="http://schemas.microsoft.com/office/powerpoint/2010/main" val="3374718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389690"/>
            <a:ext cx="7595795" cy="4351338"/>
          </a:xfrm>
        </p:spPr>
        <p:txBody>
          <a:bodyPr/>
          <a:lstStyle/>
          <a:p>
            <a:r>
              <a:rPr lang="en-GB" dirty="0"/>
              <a:t>On the right Sequence Node, I’ve renamed the Blackboard to Chase.</a:t>
            </a:r>
          </a:p>
          <a:p>
            <a:endParaRPr lang="en-GB" dirty="0"/>
          </a:p>
          <a:p>
            <a:r>
              <a:rPr lang="en-GB" dirty="0"/>
              <a:t>Set the Blackboard Key to “Has Target” and it’s Key Query to “Is Set”.</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76697793-48B5-451C-B8F5-11974BBBABE7}"/>
              </a:ext>
            </a:extLst>
          </p:cNvPr>
          <p:cNvPicPr>
            <a:picLocks noChangeAspect="1"/>
          </p:cNvPicPr>
          <p:nvPr/>
        </p:nvPicPr>
        <p:blipFill>
          <a:blip r:embed="rId2"/>
          <a:stretch>
            <a:fillRect/>
          </a:stretch>
        </p:blipFill>
        <p:spPr>
          <a:xfrm>
            <a:off x="8897392" y="1389691"/>
            <a:ext cx="2456408" cy="2371412"/>
          </a:xfrm>
          <a:prstGeom prst="rect">
            <a:avLst/>
          </a:prstGeom>
        </p:spPr>
      </p:pic>
      <p:pic>
        <p:nvPicPr>
          <p:cNvPr id="5" name="Picture 4">
            <a:extLst>
              <a:ext uri="{FF2B5EF4-FFF2-40B4-BE49-F238E27FC236}">
                <a16:creationId xmlns:a16="http://schemas.microsoft.com/office/drawing/2014/main" id="{73534E55-2EBC-43BF-A504-B106258CC9A1}"/>
              </a:ext>
            </a:extLst>
          </p:cNvPr>
          <p:cNvPicPr>
            <a:picLocks noChangeAspect="1"/>
          </p:cNvPicPr>
          <p:nvPr/>
        </p:nvPicPr>
        <p:blipFill>
          <a:blip r:embed="rId3"/>
          <a:stretch>
            <a:fillRect/>
          </a:stretch>
        </p:blipFill>
        <p:spPr>
          <a:xfrm>
            <a:off x="8897392" y="3727275"/>
            <a:ext cx="2456407" cy="2076459"/>
          </a:xfrm>
          <a:prstGeom prst="rect">
            <a:avLst/>
          </a:prstGeom>
        </p:spPr>
      </p:pic>
    </p:spTree>
    <p:extLst>
      <p:ext uri="{BB962C8B-B14F-4D97-AF65-F5344CB8AC3E}">
        <p14:creationId xmlns:p14="http://schemas.microsoft.com/office/powerpoint/2010/main" val="1688137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955158" y="1410955"/>
            <a:ext cx="5594873" cy="4351338"/>
          </a:xfrm>
        </p:spPr>
        <p:txBody>
          <a:bodyPr>
            <a:normAutofit/>
          </a:bodyPr>
          <a:lstStyle/>
          <a:p>
            <a:r>
              <a:rPr lang="en-GB" dirty="0"/>
              <a:t>The last problem to solve for this part of the graph is how to detect the Blackboard Key changes.</a:t>
            </a:r>
          </a:p>
          <a:p>
            <a:endParaRPr lang="en-GB" dirty="0"/>
          </a:p>
          <a:p>
            <a:r>
              <a:rPr lang="en-GB" dirty="0"/>
              <a:t>We are going to do this by adding a Service node to the Selector. This Service will be running on AI Tick when the branch of the tree is active. In this case it will be all the time as the Selector is always part of the tree. This is not optimal but it’ll do for now.</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5A2A6750-3EE9-4918-BF0C-72B9E949D302}"/>
              </a:ext>
            </a:extLst>
          </p:cNvPr>
          <p:cNvPicPr>
            <a:picLocks noChangeAspect="1"/>
          </p:cNvPicPr>
          <p:nvPr/>
        </p:nvPicPr>
        <p:blipFill>
          <a:blip r:embed="rId2"/>
          <a:stretch>
            <a:fillRect/>
          </a:stretch>
        </p:blipFill>
        <p:spPr>
          <a:xfrm>
            <a:off x="6758877" y="1410955"/>
            <a:ext cx="4711881" cy="4451350"/>
          </a:xfrm>
          <a:prstGeom prst="rect">
            <a:avLst/>
          </a:prstGeom>
        </p:spPr>
      </p:pic>
      <p:sp>
        <p:nvSpPr>
          <p:cNvPr id="5" name="TextBox 4">
            <a:extLst>
              <a:ext uri="{FF2B5EF4-FFF2-40B4-BE49-F238E27FC236}">
                <a16:creationId xmlns:a16="http://schemas.microsoft.com/office/drawing/2014/main" id="{06D88EEA-1EAE-48FD-BEED-A226979B2E2E}"/>
              </a:ext>
            </a:extLst>
          </p:cNvPr>
          <p:cNvSpPr txBox="1"/>
          <p:nvPr/>
        </p:nvSpPr>
        <p:spPr>
          <a:xfrm>
            <a:off x="9519143" y="2586163"/>
            <a:ext cx="494852" cy="1200329"/>
          </a:xfrm>
          <a:prstGeom prst="rect">
            <a:avLst/>
          </a:prstGeom>
          <a:noFill/>
        </p:spPr>
        <p:txBody>
          <a:bodyPr wrap="square" rtlCol="0">
            <a:spAutoFit/>
          </a:bodyPr>
          <a:lstStyle/>
          <a:p>
            <a:r>
              <a:rPr lang="en-GB" sz="7200" b="1" dirty="0">
                <a:ln w="28575">
                  <a:solidFill>
                    <a:schemeClr val="tx1"/>
                  </a:solidFill>
                </a:ln>
                <a:solidFill>
                  <a:srgbClr val="FF0000"/>
                </a:solidFill>
              </a:rPr>
              <a:t>?</a:t>
            </a:r>
          </a:p>
        </p:txBody>
      </p:sp>
    </p:spTree>
    <p:extLst>
      <p:ext uri="{BB962C8B-B14F-4D97-AF65-F5344CB8AC3E}">
        <p14:creationId xmlns:p14="http://schemas.microsoft.com/office/powerpoint/2010/main" val="1704787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F8D4D-6250-45E1-87C3-42A76BCBEE3B}"/>
              </a:ext>
            </a:extLst>
          </p:cNvPr>
          <p:cNvSpPr>
            <a:spLocks noGrp="1"/>
          </p:cNvSpPr>
          <p:nvPr>
            <p:ph idx="1"/>
          </p:nvPr>
        </p:nvSpPr>
        <p:spPr/>
        <p:txBody>
          <a:bodyPr/>
          <a:lstStyle/>
          <a:p>
            <a:r>
              <a:rPr lang="en-GB" dirty="0"/>
              <a:t>Create a folder in the Content Browser called “Student”</a:t>
            </a:r>
          </a:p>
          <a:p>
            <a:endParaRPr lang="en-GB" dirty="0"/>
          </a:p>
          <a:p>
            <a:r>
              <a:rPr lang="en-GB" dirty="0"/>
              <a:t>Create 2 blueprints;</a:t>
            </a:r>
          </a:p>
          <a:p>
            <a:pPr lvl="1"/>
            <a:r>
              <a:rPr lang="en-GB" dirty="0"/>
              <a:t>A) one based off AI Controller called MonsterBaseAIController </a:t>
            </a:r>
          </a:p>
          <a:p>
            <a:pPr lvl="1"/>
            <a:r>
              <a:rPr lang="en-GB" dirty="0"/>
              <a:t>B) one based off Character called MonsterBaseCharacter</a:t>
            </a:r>
          </a:p>
          <a:p>
            <a:pPr lvl="1"/>
            <a:endParaRPr lang="en-GB" dirty="0"/>
          </a:p>
          <a:p>
            <a:r>
              <a:rPr lang="en-GB" dirty="0"/>
              <a:t>Open them both.</a:t>
            </a:r>
          </a:p>
        </p:txBody>
      </p:sp>
      <p:sp>
        <p:nvSpPr>
          <p:cNvPr id="2" name="Title 1">
            <a:extLst>
              <a:ext uri="{FF2B5EF4-FFF2-40B4-BE49-F238E27FC236}">
                <a16:creationId xmlns:a16="http://schemas.microsoft.com/office/drawing/2014/main" id="{018FE93A-BA57-4E49-B8B6-F3BA19699C2E}"/>
              </a:ext>
            </a:extLst>
          </p:cNvPr>
          <p:cNvSpPr>
            <a:spLocks noGrp="1"/>
          </p:cNvSpPr>
          <p:nvPr>
            <p:ph type="title"/>
          </p:nvPr>
        </p:nvSpPr>
        <p:spPr/>
        <p:txBody>
          <a:bodyPr/>
          <a:lstStyle/>
          <a:p>
            <a:r>
              <a:rPr lang="en-GB" dirty="0"/>
              <a:t>Create the classes </a:t>
            </a:r>
          </a:p>
        </p:txBody>
      </p:sp>
      <p:pic>
        <p:nvPicPr>
          <p:cNvPr id="4" name="Picture 3">
            <a:extLst>
              <a:ext uri="{FF2B5EF4-FFF2-40B4-BE49-F238E27FC236}">
                <a16:creationId xmlns:a16="http://schemas.microsoft.com/office/drawing/2014/main" id="{1A1C730E-572F-487B-BBFD-DFF77D69F662}"/>
              </a:ext>
            </a:extLst>
          </p:cNvPr>
          <p:cNvPicPr>
            <a:picLocks noChangeAspect="1"/>
          </p:cNvPicPr>
          <p:nvPr/>
        </p:nvPicPr>
        <p:blipFill>
          <a:blip r:embed="rId2"/>
          <a:stretch>
            <a:fillRect/>
          </a:stretch>
        </p:blipFill>
        <p:spPr>
          <a:xfrm>
            <a:off x="7899990" y="3401968"/>
            <a:ext cx="3596340" cy="2661292"/>
          </a:xfrm>
          <a:prstGeom prst="rect">
            <a:avLst/>
          </a:prstGeom>
        </p:spPr>
      </p:pic>
    </p:spTree>
    <p:extLst>
      <p:ext uri="{BB962C8B-B14F-4D97-AF65-F5344CB8AC3E}">
        <p14:creationId xmlns:p14="http://schemas.microsoft.com/office/powerpoint/2010/main" val="1117741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763772" y="1464118"/>
            <a:ext cx="4863353" cy="4351338"/>
          </a:xfrm>
        </p:spPr>
        <p:txBody>
          <a:bodyPr>
            <a:normAutofit/>
          </a:bodyPr>
          <a:lstStyle/>
          <a:p>
            <a:r>
              <a:rPr lang="en-GB" dirty="0"/>
              <a:t>Create New Service, I’ve renamed mine in the Content Browser to MonsterBasePlayerDetection.</a:t>
            </a:r>
          </a:p>
          <a:p>
            <a:endParaRPr lang="en-GB" dirty="0"/>
          </a:p>
          <a:p>
            <a:r>
              <a:rPr lang="en-GB" dirty="0"/>
              <a:t>Then right click on the Selector Node and add the Service. </a:t>
            </a:r>
          </a:p>
          <a:p>
            <a:endParaRPr lang="en-GB" dirty="0"/>
          </a:p>
          <a:p>
            <a:r>
              <a:rPr lang="en-GB" dirty="0"/>
              <a:t>It should appear as a green node below the Selector.</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5" name="Picture 4">
            <a:extLst>
              <a:ext uri="{FF2B5EF4-FFF2-40B4-BE49-F238E27FC236}">
                <a16:creationId xmlns:a16="http://schemas.microsoft.com/office/drawing/2014/main" id="{5D1269EA-4952-40BC-9DEE-6461EBC33973}"/>
              </a:ext>
            </a:extLst>
          </p:cNvPr>
          <p:cNvPicPr>
            <a:picLocks noChangeAspect="1"/>
          </p:cNvPicPr>
          <p:nvPr/>
        </p:nvPicPr>
        <p:blipFill>
          <a:blip r:embed="rId2"/>
          <a:stretch>
            <a:fillRect/>
          </a:stretch>
        </p:blipFill>
        <p:spPr>
          <a:xfrm>
            <a:off x="5806424" y="1504459"/>
            <a:ext cx="1771650" cy="1019175"/>
          </a:xfrm>
          <a:prstGeom prst="rect">
            <a:avLst/>
          </a:prstGeom>
        </p:spPr>
      </p:pic>
      <p:pic>
        <p:nvPicPr>
          <p:cNvPr id="6" name="Picture 5">
            <a:extLst>
              <a:ext uri="{FF2B5EF4-FFF2-40B4-BE49-F238E27FC236}">
                <a16:creationId xmlns:a16="http://schemas.microsoft.com/office/drawing/2014/main" id="{D6D9B538-59CE-42DB-AC77-A5BD8A9D0C05}"/>
              </a:ext>
            </a:extLst>
          </p:cNvPr>
          <p:cNvPicPr>
            <a:picLocks noChangeAspect="1"/>
          </p:cNvPicPr>
          <p:nvPr/>
        </p:nvPicPr>
        <p:blipFill>
          <a:blip r:embed="rId3"/>
          <a:stretch>
            <a:fillRect/>
          </a:stretch>
        </p:blipFill>
        <p:spPr>
          <a:xfrm>
            <a:off x="8169516" y="1504459"/>
            <a:ext cx="644606" cy="1019175"/>
          </a:xfrm>
          <a:prstGeom prst="rect">
            <a:avLst/>
          </a:prstGeom>
        </p:spPr>
      </p:pic>
      <p:pic>
        <p:nvPicPr>
          <p:cNvPr id="7" name="Picture 6">
            <a:extLst>
              <a:ext uri="{FF2B5EF4-FFF2-40B4-BE49-F238E27FC236}">
                <a16:creationId xmlns:a16="http://schemas.microsoft.com/office/drawing/2014/main" id="{D044AE4F-A9DF-4C32-ACC8-EC4CEC3FCB12}"/>
              </a:ext>
            </a:extLst>
          </p:cNvPr>
          <p:cNvPicPr>
            <a:picLocks noChangeAspect="1"/>
          </p:cNvPicPr>
          <p:nvPr/>
        </p:nvPicPr>
        <p:blipFill>
          <a:blip r:embed="rId4"/>
          <a:stretch>
            <a:fillRect/>
          </a:stretch>
        </p:blipFill>
        <p:spPr>
          <a:xfrm>
            <a:off x="5806424" y="2648504"/>
            <a:ext cx="3086753" cy="2450654"/>
          </a:xfrm>
          <a:prstGeom prst="rect">
            <a:avLst/>
          </a:prstGeom>
        </p:spPr>
      </p:pic>
      <p:pic>
        <p:nvPicPr>
          <p:cNvPr id="8" name="Picture 7">
            <a:extLst>
              <a:ext uri="{FF2B5EF4-FFF2-40B4-BE49-F238E27FC236}">
                <a16:creationId xmlns:a16="http://schemas.microsoft.com/office/drawing/2014/main" id="{7EFD7808-9A11-4EF4-B43E-6501611E3A21}"/>
              </a:ext>
            </a:extLst>
          </p:cNvPr>
          <p:cNvPicPr>
            <a:picLocks noChangeAspect="1"/>
          </p:cNvPicPr>
          <p:nvPr/>
        </p:nvPicPr>
        <p:blipFill>
          <a:blip r:embed="rId5"/>
          <a:stretch>
            <a:fillRect/>
          </a:stretch>
        </p:blipFill>
        <p:spPr>
          <a:xfrm>
            <a:off x="8893178" y="1504459"/>
            <a:ext cx="3067216" cy="3594699"/>
          </a:xfrm>
          <a:prstGeom prst="rect">
            <a:avLst/>
          </a:prstGeom>
        </p:spPr>
      </p:pic>
    </p:spTree>
    <p:extLst>
      <p:ext uri="{BB962C8B-B14F-4D97-AF65-F5344CB8AC3E}">
        <p14:creationId xmlns:p14="http://schemas.microsoft.com/office/powerpoint/2010/main" val="60681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955158" y="1293997"/>
            <a:ext cx="7143974" cy="4351338"/>
          </a:xfrm>
        </p:spPr>
        <p:txBody>
          <a:bodyPr/>
          <a:lstStyle/>
          <a:p>
            <a:r>
              <a:rPr lang="en-GB" dirty="0"/>
              <a:t>Open the MonsterBasePlayerDetection Service and add in the two events. </a:t>
            </a:r>
          </a:p>
          <a:p>
            <a:endParaRPr lang="en-GB" dirty="0"/>
          </a:p>
          <a:p>
            <a:r>
              <a:rPr lang="en-GB" dirty="0"/>
              <a:t>Receive Activation is called when the Service first fires. </a:t>
            </a:r>
          </a:p>
          <a:p>
            <a:endParaRPr lang="en-GB" dirty="0"/>
          </a:p>
          <a:p>
            <a:r>
              <a:rPr lang="en-GB" dirty="0"/>
              <a:t>Receive Tick AI will occur constantly as the Service operates. </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00272C27-4C2B-42F8-BB4D-6B78D3CFE67B}"/>
              </a:ext>
            </a:extLst>
          </p:cNvPr>
          <p:cNvPicPr>
            <a:picLocks noChangeAspect="1"/>
          </p:cNvPicPr>
          <p:nvPr/>
        </p:nvPicPr>
        <p:blipFill>
          <a:blip r:embed="rId2"/>
          <a:stretch>
            <a:fillRect/>
          </a:stretch>
        </p:blipFill>
        <p:spPr>
          <a:xfrm>
            <a:off x="8370169" y="1293996"/>
            <a:ext cx="3100590" cy="4351337"/>
          </a:xfrm>
          <a:prstGeom prst="rect">
            <a:avLst/>
          </a:prstGeom>
        </p:spPr>
      </p:pic>
    </p:spTree>
    <p:extLst>
      <p:ext uri="{BB962C8B-B14F-4D97-AF65-F5344CB8AC3E}">
        <p14:creationId xmlns:p14="http://schemas.microsoft.com/office/powerpoint/2010/main" val="3162358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912628" y="1409182"/>
            <a:ext cx="10515600" cy="2240766"/>
          </a:xfrm>
        </p:spPr>
        <p:txBody>
          <a:bodyPr>
            <a:normAutofit/>
          </a:bodyPr>
          <a:lstStyle/>
          <a:p>
            <a:r>
              <a:rPr lang="en-GB" dirty="0"/>
              <a:t>Setup the following nodes for the Receive Activation AI node. </a:t>
            </a:r>
          </a:p>
          <a:p>
            <a:endParaRPr lang="en-GB" dirty="0"/>
          </a:p>
          <a:p>
            <a:r>
              <a:rPr lang="en-GB" dirty="0"/>
              <a:t>These will store references to the AI Character, AI Perception Component and AI Blackboard Data. These are stored as you don’t on Activation rather than on Tick as the variables will remain constant whilst the AI is alive.</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5" name="Picture 4">
            <a:extLst>
              <a:ext uri="{FF2B5EF4-FFF2-40B4-BE49-F238E27FC236}">
                <a16:creationId xmlns:a16="http://schemas.microsoft.com/office/drawing/2014/main" id="{FE612F2E-FCEE-4831-A6A0-4590DAFECDC9}"/>
              </a:ext>
            </a:extLst>
          </p:cNvPr>
          <p:cNvPicPr>
            <a:picLocks noChangeAspect="1"/>
          </p:cNvPicPr>
          <p:nvPr/>
        </p:nvPicPr>
        <p:blipFill>
          <a:blip r:embed="rId2"/>
          <a:stretch>
            <a:fillRect/>
          </a:stretch>
        </p:blipFill>
        <p:spPr>
          <a:xfrm>
            <a:off x="0" y="3432559"/>
            <a:ext cx="12192000" cy="2431614"/>
          </a:xfrm>
          <a:prstGeom prst="rect">
            <a:avLst/>
          </a:prstGeom>
        </p:spPr>
      </p:pic>
    </p:spTree>
    <p:extLst>
      <p:ext uri="{BB962C8B-B14F-4D97-AF65-F5344CB8AC3E}">
        <p14:creationId xmlns:p14="http://schemas.microsoft.com/office/powerpoint/2010/main" val="2844659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48833" y="1240834"/>
            <a:ext cx="10515600" cy="1603375"/>
          </a:xfrm>
        </p:spPr>
        <p:txBody>
          <a:bodyPr>
            <a:normAutofit lnSpcReduction="10000"/>
          </a:bodyPr>
          <a:lstStyle/>
          <a:p>
            <a:r>
              <a:rPr lang="en-GB" dirty="0"/>
              <a:t>Create the following nodes below connecting to the Receive Tick AI.</a:t>
            </a:r>
          </a:p>
          <a:p>
            <a:endParaRPr lang="en-GB" dirty="0"/>
          </a:p>
          <a:p>
            <a:r>
              <a:rPr lang="en-GB" dirty="0"/>
              <a:t>The nodes below check the Perception Component of the AI and access it’s Last Sensed Stimuli array. The 2 Get nodes, they are pretty much the same but the lower one has had it’s properties split to show all the variables in the structure.</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E2FD6310-C620-43AD-893C-3F59B575441E}"/>
              </a:ext>
            </a:extLst>
          </p:cNvPr>
          <p:cNvPicPr>
            <a:picLocks noChangeAspect="1"/>
          </p:cNvPicPr>
          <p:nvPr/>
        </p:nvPicPr>
        <p:blipFill>
          <a:blip r:embed="rId2"/>
          <a:stretch>
            <a:fillRect/>
          </a:stretch>
        </p:blipFill>
        <p:spPr>
          <a:xfrm>
            <a:off x="1414128" y="2844209"/>
            <a:ext cx="8649639" cy="3474094"/>
          </a:xfrm>
          <a:prstGeom prst="rect">
            <a:avLst/>
          </a:prstGeom>
        </p:spPr>
      </p:pic>
    </p:spTree>
    <p:extLst>
      <p:ext uri="{BB962C8B-B14F-4D97-AF65-F5344CB8AC3E}">
        <p14:creationId xmlns:p14="http://schemas.microsoft.com/office/powerpoint/2010/main" val="3230480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464118"/>
            <a:ext cx="10515600" cy="1325563"/>
          </a:xfrm>
        </p:spPr>
        <p:txBody>
          <a:bodyPr/>
          <a:lstStyle/>
          <a:p>
            <a:r>
              <a:rPr lang="en-GB" dirty="0"/>
              <a:t>Draw out from the Successfully Sense Bool and connect it into a Branch.</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FAA021BB-FE0D-4A28-9705-FB585155E286}"/>
              </a:ext>
            </a:extLst>
          </p:cNvPr>
          <p:cNvPicPr>
            <a:picLocks noChangeAspect="1"/>
          </p:cNvPicPr>
          <p:nvPr/>
        </p:nvPicPr>
        <p:blipFill>
          <a:blip r:embed="rId2"/>
          <a:stretch>
            <a:fillRect/>
          </a:stretch>
        </p:blipFill>
        <p:spPr>
          <a:xfrm>
            <a:off x="2462941" y="2460115"/>
            <a:ext cx="7266118" cy="3452160"/>
          </a:xfrm>
          <a:prstGeom prst="rect">
            <a:avLst/>
          </a:prstGeom>
        </p:spPr>
      </p:pic>
    </p:spTree>
    <p:extLst>
      <p:ext uri="{BB962C8B-B14F-4D97-AF65-F5344CB8AC3E}">
        <p14:creationId xmlns:p14="http://schemas.microsoft.com/office/powerpoint/2010/main" val="4160639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48832" y="1304630"/>
            <a:ext cx="10515600" cy="1825057"/>
          </a:xfrm>
        </p:spPr>
        <p:txBody>
          <a:bodyPr>
            <a:normAutofit/>
          </a:bodyPr>
          <a:lstStyle/>
          <a:p>
            <a:r>
              <a:rPr lang="en-GB" dirty="0"/>
              <a:t>Drag out from the upper Get node, create a node to Get the Sense Class and check that it’s an AISense_Sight. Finally connect this into a Branch. </a:t>
            </a:r>
          </a:p>
          <a:p>
            <a:endParaRPr lang="en-GB" dirty="0"/>
          </a:p>
          <a:p>
            <a:r>
              <a:rPr lang="en-GB" dirty="0"/>
              <a:t>The idea with these series of nodes is to act only when a successful sight change has occurred, this can be important as you might hook up 4/5 different senses. </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BAF0C0CA-62A4-4BD5-9E01-3F2737FD01E2}"/>
              </a:ext>
            </a:extLst>
          </p:cNvPr>
          <p:cNvPicPr>
            <a:picLocks noChangeAspect="1"/>
          </p:cNvPicPr>
          <p:nvPr/>
        </p:nvPicPr>
        <p:blipFill>
          <a:blip r:embed="rId2"/>
          <a:stretch>
            <a:fillRect/>
          </a:stretch>
        </p:blipFill>
        <p:spPr>
          <a:xfrm>
            <a:off x="2123641" y="3129687"/>
            <a:ext cx="7965981" cy="2967344"/>
          </a:xfrm>
          <a:prstGeom prst="rect">
            <a:avLst/>
          </a:prstGeom>
        </p:spPr>
      </p:pic>
    </p:spTree>
    <p:extLst>
      <p:ext uri="{BB962C8B-B14F-4D97-AF65-F5344CB8AC3E}">
        <p14:creationId xmlns:p14="http://schemas.microsoft.com/office/powerpoint/2010/main" val="245618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696053" y="1442853"/>
            <a:ext cx="6627607" cy="4553660"/>
          </a:xfrm>
        </p:spPr>
        <p:txBody>
          <a:bodyPr>
            <a:normAutofit/>
          </a:bodyPr>
          <a:lstStyle/>
          <a:p>
            <a:r>
              <a:rPr lang="en-GB" dirty="0"/>
              <a:t>Create a function in the Service called UpdateBlackboard.</a:t>
            </a:r>
          </a:p>
          <a:p>
            <a:endParaRPr lang="en-GB" dirty="0"/>
          </a:p>
          <a:p>
            <a:r>
              <a:rPr lang="en-GB" dirty="0"/>
              <a:t>Add 3 inputs to the service named;</a:t>
            </a:r>
          </a:p>
          <a:p>
            <a:pPr lvl="1"/>
            <a:r>
              <a:rPr lang="en-GB" dirty="0"/>
              <a:t>Blackboard</a:t>
            </a:r>
          </a:p>
          <a:p>
            <a:pPr lvl="1"/>
            <a:r>
              <a:rPr lang="en-GB" dirty="0"/>
              <a:t>HasTarget</a:t>
            </a:r>
          </a:p>
          <a:p>
            <a:pPr lvl="1"/>
            <a:r>
              <a:rPr lang="en-GB" dirty="0"/>
              <a:t>TargetActor</a:t>
            </a:r>
          </a:p>
          <a:p>
            <a:pPr lvl="1"/>
            <a:endParaRPr lang="en-GB" dirty="0"/>
          </a:p>
          <a:p>
            <a:r>
              <a:rPr lang="en-GB" dirty="0"/>
              <a:t>This function exists to prevent writing out the same Blueprint 3 times, see the next slide.</a:t>
            </a:r>
          </a:p>
          <a:p>
            <a:pPr lvl="1"/>
            <a:endParaRPr lang="en-GB" dirty="0"/>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116A6FC8-7E34-4E02-8FA4-8E77CEA05920}"/>
              </a:ext>
            </a:extLst>
          </p:cNvPr>
          <p:cNvPicPr>
            <a:picLocks noChangeAspect="1"/>
          </p:cNvPicPr>
          <p:nvPr/>
        </p:nvPicPr>
        <p:blipFill>
          <a:blip r:embed="rId2"/>
          <a:stretch>
            <a:fillRect/>
          </a:stretch>
        </p:blipFill>
        <p:spPr>
          <a:xfrm>
            <a:off x="9359713" y="743744"/>
            <a:ext cx="2724150" cy="2028825"/>
          </a:xfrm>
          <a:prstGeom prst="rect">
            <a:avLst/>
          </a:prstGeom>
        </p:spPr>
      </p:pic>
      <p:cxnSp>
        <p:nvCxnSpPr>
          <p:cNvPr id="6" name="Straight Arrow Connector 5">
            <a:extLst>
              <a:ext uri="{FF2B5EF4-FFF2-40B4-BE49-F238E27FC236}">
                <a16:creationId xmlns:a16="http://schemas.microsoft.com/office/drawing/2014/main" id="{2EB44881-8B33-445A-BC0C-06827E9BA8B8}"/>
              </a:ext>
            </a:extLst>
          </p:cNvPr>
          <p:cNvCxnSpPr>
            <a:cxnSpLocks/>
          </p:cNvCxnSpPr>
          <p:nvPr/>
        </p:nvCxnSpPr>
        <p:spPr>
          <a:xfrm flipV="1">
            <a:off x="6889898" y="1027906"/>
            <a:ext cx="2555316" cy="6140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387586A-F536-4B32-852B-3FBC06FF0288}"/>
              </a:ext>
            </a:extLst>
          </p:cNvPr>
          <p:cNvPicPr>
            <a:picLocks noChangeAspect="1"/>
          </p:cNvPicPr>
          <p:nvPr/>
        </p:nvPicPr>
        <p:blipFill>
          <a:blip r:embed="rId3"/>
          <a:stretch>
            <a:fillRect/>
          </a:stretch>
        </p:blipFill>
        <p:spPr>
          <a:xfrm>
            <a:off x="9359713" y="2944010"/>
            <a:ext cx="2676525" cy="3810000"/>
          </a:xfrm>
          <a:prstGeom prst="rect">
            <a:avLst/>
          </a:prstGeom>
        </p:spPr>
      </p:pic>
      <p:cxnSp>
        <p:nvCxnSpPr>
          <p:cNvPr id="11" name="Straight Arrow Connector 10">
            <a:extLst>
              <a:ext uri="{FF2B5EF4-FFF2-40B4-BE49-F238E27FC236}">
                <a16:creationId xmlns:a16="http://schemas.microsoft.com/office/drawing/2014/main" id="{F24168A2-4505-401E-AC97-55F65B2429BE}"/>
              </a:ext>
            </a:extLst>
          </p:cNvPr>
          <p:cNvCxnSpPr>
            <a:cxnSpLocks/>
          </p:cNvCxnSpPr>
          <p:nvPr/>
        </p:nvCxnSpPr>
        <p:spPr>
          <a:xfrm>
            <a:off x="7070651" y="4242391"/>
            <a:ext cx="2289062" cy="12547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917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240834"/>
            <a:ext cx="10515600" cy="1667953"/>
          </a:xfrm>
        </p:spPr>
        <p:txBody>
          <a:bodyPr>
            <a:normAutofit/>
          </a:bodyPr>
          <a:lstStyle/>
          <a:p>
            <a:r>
              <a:rPr lang="en-GB" dirty="0"/>
              <a:t>Drag and drop the create functions into the main event graph and set the parameters as below</a:t>
            </a:r>
            <a:r>
              <a:rPr lang="en-GB" dirty="0" smtClean="0"/>
              <a:t>.</a:t>
            </a:r>
          </a:p>
          <a:p>
            <a:endParaRPr lang="en-GB" dirty="0"/>
          </a:p>
          <a:p>
            <a:r>
              <a:rPr lang="en-GB" dirty="0"/>
              <a:t>The top most flow is a successfully sight detection of the player, where as the other runs of the function remove the Blackboard Keys and set the AI to idle.</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5" name="Picture 4">
            <a:extLst>
              <a:ext uri="{FF2B5EF4-FFF2-40B4-BE49-F238E27FC236}">
                <a16:creationId xmlns:a16="http://schemas.microsoft.com/office/drawing/2014/main" id="{681F4197-14CB-4ED9-85A7-3154766F10B0}"/>
              </a:ext>
            </a:extLst>
          </p:cNvPr>
          <p:cNvPicPr>
            <a:picLocks noChangeAspect="1"/>
          </p:cNvPicPr>
          <p:nvPr/>
        </p:nvPicPr>
        <p:blipFill>
          <a:blip r:embed="rId2"/>
          <a:stretch>
            <a:fillRect/>
          </a:stretch>
        </p:blipFill>
        <p:spPr>
          <a:xfrm>
            <a:off x="2346652" y="3043724"/>
            <a:ext cx="7498696" cy="3082574"/>
          </a:xfrm>
          <a:prstGeom prst="rect">
            <a:avLst/>
          </a:prstGeom>
        </p:spPr>
      </p:pic>
      <p:cxnSp>
        <p:nvCxnSpPr>
          <p:cNvPr id="6" name="Straight Arrow Connector 5">
            <a:extLst>
              <a:ext uri="{FF2B5EF4-FFF2-40B4-BE49-F238E27FC236}">
                <a16:creationId xmlns:a16="http://schemas.microsoft.com/office/drawing/2014/main" id="{28005161-3AC9-42FD-A960-AA49302C29C1}"/>
              </a:ext>
            </a:extLst>
          </p:cNvPr>
          <p:cNvCxnSpPr>
            <a:cxnSpLocks/>
          </p:cNvCxnSpPr>
          <p:nvPr/>
        </p:nvCxnSpPr>
        <p:spPr>
          <a:xfrm>
            <a:off x="9359713" y="2644694"/>
            <a:ext cx="0" cy="129948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795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379058"/>
            <a:ext cx="10515600" cy="2004097"/>
          </a:xfrm>
        </p:spPr>
        <p:txBody>
          <a:bodyPr/>
          <a:lstStyle/>
          <a:p>
            <a:r>
              <a:rPr lang="en-GB" dirty="0"/>
              <a:t>With the function placed, open up the function and setup the following nodes. The </a:t>
            </a:r>
            <a:r>
              <a:rPr lang="en-GB" dirty="0" err="1" smtClean="0"/>
              <a:t>UpdateBlackboard</a:t>
            </a:r>
            <a:r>
              <a:rPr lang="en-GB" dirty="0" smtClean="0"/>
              <a:t> </a:t>
            </a:r>
            <a:r>
              <a:rPr lang="en-GB" dirty="0"/>
              <a:t>function sets the Blackboard Bools. </a:t>
            </a:r>
            <a:endParaRPr lang="en-GB" dirty="0" smtClean="0"/>
          </a:p>
          <a:p>
            <a:endParaRPr lang="en-GB" dirty="0"/>
          </a:p>
          <a:p>
            <a:r>
              <a:rPr lang="en-GB" dirty="0" smtClean="0"/>
              <a:t>Be </a:t>
            </a:r>
            <a:r>
              <a:rPr lang="en-GB" dirty="0"/>
              <a:t>sure to place a return node at the end of the function.</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3739AE2E-68EA-490A-9DC2-3A5296DCA9A9}"/>
              </a:ext>
            </a:extLst>
          </p:cNvPr>
          <p:cNvPicPr>
            <a:picLocks noChangeAspect="1"/>
          </p:cNvPicPr>
          <p:nvPr/>
        </p:nvPicPr>
        <p:blipFill>
          <a:blip r:embed="rId2"/>
          <a:stretch>
            <a:fillRect/>
          </a:stretch>
        </p:blipFill>
        <p:spPr>
          <a:xfrm>
            <a:off x="0" y="3140057"/>
            <a:ext cx="12192000" cy="2935445"/>
          </a:xfrm>
          <a:prstGeom prst="rect">
            <a:avLst/>
          </a:prstGeom>
        </p:spPr>
      </p:pic>
    </p:spTree>
    <p:extLst>
      <p:ext uri="{BB962C8B-B14F-4D97-AF65-F5344CB8AC3E}">
        <p14:creationId xmlns:p14="http://schemas.microsoft.com/office/powerpoint/2010/main" val="2099259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527914"/>
            <a:ext cx="5519569" cy="4351338"/>
          </a:xfrm>
        </p:spPr>
        <p:txBody>
          <a:bodyPr/>
          <a:lstStyle/>
          <a:p>
            <a:r>
              <a:rPr lang="en-GB" dirty="0"/>
              <a:t>When the game runs the Behaviour Tree should execute as follows when the AI cannot see the player.</a:t>
            </a:r>
          </a:p>
          <a:p>
            <a:endParaRPr lang="en-GB" dirty="0"/>
          </a:p>
          <a:p>
            <a:endParaRPr lang="en-GB" dirty="0"/>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76B7F38D-C3A3-46AF-B179-8FA713799DC1}"/>
              </a:ext>
            </a:extLst>
          </p:cNvPr>
          <p:cNvPicPr>
            <a:picLocks noChangeAspect="1"/>
          </p:cNvPicPr>
          <p:nvPr/>
        </p:nvPicPr>
        <p:blipFill>
          <a:blip r:embed="rId2"/>
          <a:stretch>
            <a:fillRect/>
          </a:stretch>
        </p:blipFill>
        <p:spPr>
          <a:xfrm>
            <a:off x="6522783" y="1527914"/>
            <a:ext cx="4921783" cy="4437062"/>
          </a:xfrm>
          <a:prstGeom prst="rect">
            <a:avLst/>
          </a:prstGeom>
        </p:spPr>
      </p:pic>
    </p:spTree>
    <p:extLst>
      <p:ext uri="{BB962C8B-B14F-4D97-AF65-F5344CB8AC3E}">
        <p14:creationId xmlns:p14="http://schemas.microsoft.com/office/powerpoint/2010/main" val="22796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F0624D-4AC4-4059-8631-B4CBFAEF7DE1}"/>
              </a:ext>
            </a:extLst>
          </p:cNvPr>
          <p:cNvSpPr>
            <a:spLocks noGrp="1"/>
          </p:cNvSpPr>
          <p:nvPr>
            <p:ph idx="1"/>
          </p:nvPr>
        </p:nvSpPr>
        <p:spPr/>
        <p:txBody>
          <a:bodyPr/>
          <a:lstStyle/>
          <a:p>
            <a:r>
              <a:rPr lang="en-GB" dirty="0"/>
              <a:t>We have 2 types of characters we can setup for todays session;</a:t>
            </a:r>
          </a:p>
          <a:p>
            <a:pPr lvl="1"/>
            <a:r>
              <a:rPr lang="en-GB" dirty="0"/>
              <a:t>Spider </a:t>
            </a:r>
          </a:p>
          <a:p>
            <a:pPr lvl="1"/>
            <a:r>
              <a:rPr lang="en-GB" dirty="0"/>
              <a:t>Troll</a:t>
            </a:r>
          </a:p>
          <a:p>
            <a:pPr lvl="1"/>
            <a:endParaRPr lang="en-GB" dirty="0"/>
          </a:p>
          <a:p>
            <a:r>
              <a:rPr lang="en-GB" dirty="0"/>
              <a:t>We need to setup the Character blueprint to use the various meshes and animations.</a:t>
            </a:r>
          </a:p>
          <a:p>
            <a:endParaRPr lang="en-GB" dirty="0"/>
          </a:p>
          <a:p>
            <a:r>
              <a:rPr lang="en-GB" dirty="0"/>
              <a:t>To do this lets edit some components in MonsterBaseCharacter.</a:t>
            </a:r>
          </a:p>
        </p:txBody>
      </p:sp>
      <p:sp>
        <p:nvSpPr>
          <p:cNvPr id="2" name="Title 1">
            <a:extLst>
              <a:ext uri="{FF2B5EF4-FFF2-40B4-BE49-F238E27FC236}">
                <a16:creationId xmlns:a16="http://schemas.microsoft.com/office/drawing/2014/main" id="{EE405E20-1CAC-496D-87A7-6CF7459279A9}"/>
              </a:ext>
            </a:extLst>
          </p:cNvPr>
          <p:cNvSpPr>
            <a:spLocks noGrp="1"/>
          </p:cNvSpPr>
          <p:nvPr>
            <p:ph type="title"/>
          </p:nvPr>
        </p:nvSpPr>
        <p:spPr/>
        <p:txBody>
          <a:bodyPr/>
          <a:lstStyle/>
          <a:p>
            <a:r>
              <a:rPr lang="en-GB" dirty="0"/>
              <a:t>MonsterBaseCharacter</a:t>
            </a:r>
          </a:p>
        </p:txBody>
      </p:sp>
    </p:spTree>
    <p:extLst>
      <p:ext uri="{BB962C8B-B14F-4D97-AF65-F5344CB8AC3E}">
        <p14:creationId xmlns:p14="http://schemas.microsoft.com/office/powerpoint/2010/main" val="131021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581072"/>
            <a:ext cx="5723965" cy="4351338"/>
          </a:xfrm>
        </p:spPr>
        <p:txBody>
          <a:bodyPr/>
          <a:lstStyle/>
          <a:p>
            <a:r>
              <a:rPr lang="en-GB" dirty="0"/>
              <a:t>As soon as the player is spotted the flow should swap over to the Chase Sequence. </a:t>
            </a:r>
          </a:p>
          <a:p>
            <a:endParaRPr lang="en-GB" dirty="0"/>
          </a:p>
          <a:p>
            <a:r>
              <a:rPr lang="en-GB" dirty="0"/>
              <a:t>You will probably find it quite easy to avoid the AI with large Wait pauses.</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B791FF14-1916-4646-9DA3-81C34C4C898F}"/>
              </a:ext>
            </a:extLst>
          </p:cNvPr>
          <p:cNvPicPr>
            <a:picLocks noChangeAspect="1"/>
          </p:cNvPicPr>
          <p:nvPr/>
        </p:nvPicPr>
        <p:blipFill>
          <a:blip r:embed="rId2"/>
          <a:stretch>
            <a:fillRect/>
          </a:stretch>
        </p:blipFill>
        <p:spPr>
          <a:xfrm>
            <a:off x="6809591" y="1572625"/>
            <a:ext cx="4544209" cy="4386772"/>
          </a:xfrm>
          <a:prstGeom prst="rect">
            <a:avLst/>
          </a:prstGeom>
        </p:spPr>
      </p:pic>
    </p:spTree>
    <p:extLst>
      <p:ext uri="{BB962C8B-B14F-4D97-AF65-F5344CB8AC3E}">
        <p14:creationId xmlns:p14="http://schemas.microsoft.com/office/powerpoint/2010/main" val="2754088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517281"/>
            <a:ext cx="5530327" cy="4351338"/>
          </a:xfrm>
        </p:spPr>
        <p:txBody>
          <a:bodyPr>
            <a:normAutofit/>
          </a:bodyPr>
          <a:lstStyle/>
          <a:p>
            <a:r>
              <a:rPr lang="en-GB" dirty="0"/>
              <a:t>I would lower these Wait cycles as shown on the bottom right.</a:t>
            </a:r>
          </a:p>
          <a:p>
            <a:endParaRPr lang="en-GB" dirty="0"/>
          </a:p>
          <a:p>
            <a:r>
              <a:rPr lang="en-GB" dirty="0"/>
              <a:t>I would make the Idle Wait fairly long but the MoveTo Wait can be quite short.</a:t>
            </a:r>
          </a:p>
          <a:p>
            <a:endParaRPr lang="en-GB" dirty="0"/>
          </a:p>
          <a:p>
            <a:r>
              <a:rPr lang="en-GB" dirty="0"/>
              <a:t>The shorter you make the second Wait the harder it’ll be to avoid the AI.</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Tweaking the AI</a:t>
            </a:r>
          </a:p>
        </p:txBody>
      </p:sp>
      <p:pic>
        <p:nvPicPr>
          <p:cNvPr id="4" name="Picture 3">
            <a:extLst>
              <a:ext uri="{FF2B5EF4-FFF2-40B4-BE49-F238E27FC236}">
                <a16:creationId xmlns:a16="http://schemas.microsoft.com/office/drawing/2014/main" id="{D5CC6095-D13A-4B6A-81BF-09BED1ADA0CC}"/>
              </a:ext>
            </a:extLst>
          </p:cNvPr>
          <p:cNvPicPr>
            <a:picLocks noChangeAspect="1"/>
          </p:cNvPicPr>
          <p:nvPr/>
        </p:nvPicPr>
        <p:blipFill>
          <a:blip r:embed="rId2"/>
          <a:stretch>
            <a:fillRect/>
          </a:stretch>
        </p:blipFill>
        <p:spPr>
          <a:xfrm>
            <a:off x="6621889" y="1517281"/>
            <a:ext cx="4815786" cy="4427537"/>
          </a:xfrm>
          <a:prstGeom prst="rect">
            <a:avLst/>
          </a:prstGeom>
        </p:spPr>
      </p:pic>
      <p:cxnSp>
        <p:nvCxnSpPr>
          <p:cNvPr id="5" name="Straight Arrow Connector 4">
            <a:extLst>
              <a:ext uri="{FF2B5EF4-FFF2-40B4-BE49-F238E27FC236}">
                <a16:creationId xmlns:a16="http://schemas.microsoft.com/office/drawing/2014/main" id="{35FF8BA7-4F4E-40BF-AC01-F59F2207A812}"/>
              </a:ext>
            </a:extLst>
          </p:cNvPr>
          <p:cNvCxnSpPr>
            <a:cxnSpLocks/>
          </p:cNvCxnSpPr>
          <p:nvPr/>
        </p:nvCxnSpPr>
        <p:spPr>
          <a:xfrm>
            <a:off x="8057758" y="3609810"/>
            <a:ext cx="2904284" cy="18909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05DA2CF-D452-4098-8EBC-30408085BE33}"/>
              </a:ext>
            </a:extLst>
          </p:cNvPr>
          <p:cNvCxnSpPr>
            <a:cxnSpLocks/>
          </p:cNvCxnSpPr>
          <p:nvPr/>
        </p:nvCxnSpPr>
        <p:spPr>
          <a:xfrm flipH="1">
            <a:off x="7444292" y="3609810"/>
            <a:ext cx="613466" cy="18909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401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EC94BB-CBCF-458C-8E32-F1050EA174C5}"/>
              </a:ext>
            </a:extLst>
          </p:cNvPr>
          <p:cNvSpPr>
            <a:spLocks noGrp="1"/>
          </p:cNvSpPr>
          <p:nvPr>
            <p:ph idx="1"/>
          </p:nvPr>
        </p:nvSpPr>
        <p:spPr>
          <a:xfrm>
            <a:off x="838200" y="1347158"/>
            <a:ext cx="6294120" cy="4351338"/>
          </a:xfrm>
        </p:spPr>
        <p:txBody>
          <a:bodyPr/>
          <a:lstStyle/>
          <a:p>
            <a:r>
              <a:rPr lang="en-GB" dirty="0"/>
              <a:t>Inside of the MonsterBaseCharacterBlueprint you can further customise the feel of the AI.</a:t>
            </a:r>
          </a:p>
          <a:p>
            <a:endParaRPr lang="en-GB" dirty="0"/>
          </a:p>
          <a:p>
            <a:r>
              <a:rPr lang="en-GB" dirty="0"/>
              <a:t>Select the CharacterMovement Component and alter the Walk Speed. The default is quite high for a lumbering troll, to a lower value.</a:t>
            </a:r>
          </a:p>
        </p:txBody>
      </p:sp>
      <p:sp>
        <p:nvSpPr>
          <p:cNvPr id="2" name="Title 1">
            <a:extLst>
              <a:ext uri="{FF2B5EF4-FFF2-40B4-BE49-F238E27FC236}">
                <a16:creationId xmlns:a16="http://schemas.microsoft.com/office/drawing/2014/main" id="{6965CE2A-A68B-48A2-B510-E19D3B5272DB}"/>
              </a:ext>
            </a:extLst>
          </p:cNvPr>
          <p:cNvSpPr>
            <a:spLocks noGrp="1"/>
          </p:cNvSpPr>
          <p:nvPr>
            <p:ph type="title"/>
          </p:nvPr>
        </p:nvSpPr>
        <p:spPr/>
        <p:txBody>
          <a:bodyPr/>
          <a:lstStyle/>
          <a:p>
            <a:r>
              <a:rPr lang="en-GB" dirty="0"/>
              <a:t>Tweaking the AI</a:t>
            </a:r>
          </a:p>
        </p:txBody>
      </p:sp>
      <p:pic>
        <p:nvPicPr>
          <p:cNvPr id="4" name="Picture 3">
            <a:extLst>
              <a:ext uri="{FF2B5EF4-FFF2-40B4-BE49-F238E27FC236}">
                <a16:creationId xmlns:a16="http://schemas.microsoft.com/office/drawing/2014/main" id="{DCD34E9E-2248-434C-B567-C3D48F39D473}"/>
              </a:ext>
            </a:extLst>
          </p:cNvPr>
          <p:cNvPicPr>
            <a:picLocks noChangeAspect="1"/>
          </p:cNvPicPr>
          <p:nvPr/>
        </p:nvPicPr>
        <p:blipFill>
          <a:blip r:embed="rId2"/>
          <a:stretch>
            <a:fillRect/>
          </a:stretch>
        </p:blipFill>
        <p:spPr>
          <a:xfrm>
            <a:off x="7315200" y="1351127"/>
            <a:ext cx="4038600" cy="2171700"/>
          </a:xfrm>
          <a:prstGeom prst="rect">
            <a:avLst/>
          </a:prstGeom>
        </p:spPr>
      </p:pic>
      <p:pic>
        <p:nvPicPr>
          <p:cNvPr id="5" name="Picture 4">
            <a:extLst>
              <a:ext uri="{FF2B5EF4-FFF2-40B4-BE49-F238E27FC236}">
                <a16:creationId xmlns:a16="http://schemas.microsoft.com/office/drawing/2014/main" id="{224A6BB3-4043-4326-B766-1EEDE478D01F}"/>
              </a:ext>
            </a:extLst>
          </p:cNvPr>
          <p:cNvPicPr>
            <a:picLocks noChangeAspect="1"/>
          </p:cNvPicPr>
          <p:nvPr/>
        </p:nvPicPr>
        <p:blipFill>
          <a:blip r:embed="rId3"/>
          <a:stretch>
            <a:fillRect/>
          </a:stretch>
        </p:blipFill>
        <p:spPr>
          <a:xfrm>
            <a:off x="7315200" y="3661733"/>
            <a:ext cx="4038600" cy="2019300"/>
          </a:xfrm>
          <a:prstGeom prst="rect">
            <a:avLst/>
          </a:prstGeom>
        </p:spPr>
      </p:pic>
    </p:spTree>
    <p:extLst>
      <p:ext uri="{BB962C8B-B14F-4D97-AF65-F5344CB8AC3E}">
        <p14:creationId xmlns:p14="http://schemas.microsoft.com/office/powerpoint/2010/main" val="1220839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581072"/>
            <a:ext cx="5411993" cy="4351338"/>
          </a:xfrm>
        </p:spPr>
        <p:txBody>
          <a:bodyPr/>
          <a:lstStyle/>
          <a:p>
            <a:r>
              <a:rPr lang="en-GB" dirty="0"/>
              <a:t>As mentioned previously this approach so far is a bit clumsy as it’s constantly checking an array on Tick. It works but at the start of the game the array will be empty so you’ll get some warnings.</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Problems with approach</a:t>
            </a:r>
          </a:p>
        </p:txBody>
      </p:sp>
      <p:pic>
        <p:nvPicPr>
          <p:cNvPr id="4" name="Picture 3">
            <a:extLst>
              <a:ext uri="{FF2B5EF4-FFF2-40B4-BE49-F238E27FC236}">
                <a16:creationId xmlns:a16="http://schemas.microsoft.com/office/drawing/2014/main" id="{2CEE401D-271C-4595-A9D6-7548D7BF3429}"/>
              </a:ext>
            </a:extLst>
          </p:cNvPr>
          <p:cNvPicPr>
            <a:picLocks noChangeAspect="1"/>
          </p:cNvPicPr>
          <p:nvPr/>
        </p:nvPicPr>
        <p:blipFill>
          <a:blip r:embed="rId2"/>
          <a:stretch>
            <a:fillRect/>
          </a:stretch>
        </p:blipFill>
        <p:spPr>
          <a:xfrm>
            <a:off x="1009650" y="4771387"/>
            <a:ext cx="10344150" cy="1228725"/>
          </a:xfrm>
          <a:prstGeom prst="rect">
            <a:avLst/>
          </a:prstGeom>
        </p:spPr>
      </p:pic>
      <p:pic>
        <p:nvPicPr>
          <p:cNvPr id="5" name="Picture 4">
            <a:extLst>
              <a:ext uri="{FF2B5EF4-FFF2-40B4-BE49-F238E27FC236}">
                <a16:creationId xmlns:a16="http://schemas.microsoft.com/office/drawing/2014/main" id="{BA159215-F5BA-460F-82D8-7F19128F17A9}"/>
              </a:ext>
            </a:extLst>
          </p:cNvPr>
          <p:cNvPicPr>
            <a:picLocks noChangeAspect="1"/>
          </p:cNvPicPr>
          <p:nvPr/>
        </p:nvPicPr>
        <p:blipFill>
          <a:blip r:embed="rId3"/>
          <a:stretch>
            <a:fillRect/>
          </a:stretch>
        </p:blipFill>
        <p:spPr>
          <a:xfrm>
            <a:off x="6507848" y="1581071"/>
            <a:ext cx="4845952" cy="3190315"/>
          </a:xfrm>
          <a:prstGeom prst="rect">
            <a:avLst/>
          </a:prstGeom>
        </p:spPr>
      </p:pic>
    </p:spTree>
    <p:extLst>
      <p:ext uri="{BB962C8B-B14F-4D97-AF65-F5344CB8AC3E}">
        <p14:creationId xmlns:p14="http://schemas.microsoft.com/office/powerpoint/2010/main" val="4164435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485381"/>
            <a:ext cx="5257800" cy="4351338"/>
          </a:xfrm>
        </p:spPr>
        <p:txBody>
          <a:bodyPr/>
          <a:lstStyle/>
          <a:p>
            <a:r>
              <a:rPr lang="en-GB" dirty="0"/>
              <a:t>So if Tick is a problem how can you counter act it and build something a bit more intelligent?</a:t>
            </a:r>
          </a:p>
          <a:p>
            <a:endParaRPr lang="en-GB" dirty="0"/>
          </a:p>
          <a:p>
            <a:r>
              <a:rPr lang="en-GB" dirty="0"/>
              <a:t>Any ideas?</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Problems with approach</a:t>
            </a:r>
          </a:p>
        </p:txBody>
      </p:sp>
      <p:pic>
        <p:nvPicPr>
          <p:cNvPr id="4" name="Picture 3">
            <a:extLst>
              <a:ext uri="{FF2B5EF4-FFF2-40B4-BE49-F238E27FC236}">
                <a16:creationId xmlns:a16="http://schemas.microsoft.com/office/drawing/2014/main" id="{DBE60D0C-781F-4270-96C9-07A56BFE7C3B}"/>
              </a:ext>
            </a:extLst>
          </p:cNvPr>
          <p:cNvPicPr>
            <a:picLocks noChangeAspect="1"/>
          </p:cNvPicPr>
          <p:nvPr/>
        </p:nvPicPr>
        <p:blipFill>
          <a:blip r:embed="rId2"/>
          <a:stretch>
            <a:fillRect/>
          </a:stretch>
        </p:blipFill>
        <p:spPr>
          <a:xfrm>
            <a:off x="6286500" y="1485381"/>
            <a:ext cx="5067300" cy="2943225"/>
          </a:xfrm>
          <a:prstGeom prst="rect">
            <a:avLst/>
          </a:prstGeom>
        </p:spPr>
      </p:pic>
      <p:sp>
        <p:nvSpPr>
          <p:cNvPr id="5" name="&quot;Not Allowed&quot; Symbol 4">
            <a:extLst>
              <a:ext uri="{FF2B5EF4-FFF2-40B4-BE49-F238E27FC236}">
                <a16:creationId xmlns:a16="http://schemas.microsoft.com/office/drawing/2014/main" id="{806164A9-1A70-429B-BE94-3122DE66DBF6}"/>
              </a:ext>
            </a:extLst>
          </p:cNvPr>
          <p:cNvSpPr/>
          <p:nvPr/>
        </p:nvSpPr>
        <p:spPr>
          <a:xfrm>
            <a:off x="6863379" y="1918861"/>
            <a:ext cx="882127" cy="93055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910484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403499"/>
            <a:ext cx="10515600" cy="2878046"/>
          </a:xfrm>
        </p:spPr>
        <p:txBody>
          <a:bodyPr/>
          <a:lstStyle/>
          <a:p>
            <a:r>
              <a:rPr lang="en-GB" dirty="0"/>
              <a:t>A more optimal approach is to use the MonsterBaseCharacter, here you can use the AIPerception component to call an event “On Target Perception Updated”. </a:t>
            </a:r>
            <a:endParaRPr lang="en-GB" dirty="0" smtClean="0"/>
          </a:p>
          <a:p>
            <a:endParaRPr lang="en-GB" dirty="0"/>
          </a:p>
          <a:p>
            <a:r>
              <a:rPr lang="en-GB" dirty="0"/>
              <a:t>The Perception Update will occur at a far less frequency to that of the Tick Event.</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92FC0819-A573-4A3F-BD65-EB770BF07684}"/>
              </a:ext>
            </a:extLst>
          </p:cNvPr>
          <p:cNvPicPr>
            <a:picLocks noChangeAspect="1"/>
          </p:cNvPicPr>
          <p:nvPr/>
        </p:nvPicPr>
        <p:blipFill>
          <a:blip r:embed="rId2"/>
          <a:stretch>
            <a:fillRect/>
          </a:stretch>
        </p:blipFill>
        <p:spPr>
          <a:xfrm>
            <a:off x="5152016" y="3554669"/>
            <a:ext cx="4809565" cy="1803587"/>
          </a:xfrm>
          <a:prstGeom prst="rect">
            <a:avLst/>
          </a:prstGeom>
        </p:spPr>
      </p:pic>
      <p:pic>
        <p:nvPicPr>
          <p:cNvPr id="5" name="Picture 4">
            <a:extLst>
              <a:ext uri="{FF2B5EF4-FFF2-40B4-BE49-F238E27FC236}">
                <a16:creationId xmlns:a16="http://schemas.microsoft.com/office/drawing/2014/main" id="{8215402C-39D2-41D2-B4E3-9A6ACCAF04AA}"/>
              </a:ext>
            </a:extLst>
          </p:cNvPr>
          <p:cNvPicPr>
            <a:picLocks noChangeAspect="1"/>
          </p:cNvPicPr>
          <p:nvPr/>
        </p:nvPicPr>
        <p:blipFill>
          <a:blip r:embed="rId3"/>
          <a:stretch>
            <a:fillRect/>
          </a:stretch>
        </p:blipFill>
        <p:spPr>
          <a:xfrm>
            <a:off x="1987250" y="3554669"/>
            <a:ext cx="2854811" cy="1803546"/>
          </a:xfrm>
          <a:prstGeom prst="rect">
            <a:avLst/>
          </a:prstGeom>
        </p:spPr>
      </p:pic>
    </p:spTree>
    <p:extLst>
      <p:ext uri="{BB962C8B-B14F-4D97-AF65-F5344CB8AC3E}">
        <p14:creationId xmlns:p14="http://schemas.microsoft.com/office/powerpoint/2010/main" val="2159641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137684"/>
            <a:ext cx="10515600" cy="1426387"/>
          </a:xfrm>
        </p:spPr>
        <p:txBody>
          <a:bodyPr>
            <a:normAutofit fontScale="92500" lnSpcReduction="10000"/>
          </a:bodyPr>
          <a:lstStyle/>
          <a:p>
            <a:r>
              <a:rPr lang="en-GB" dirty="0"/>
              <a:t>To use the MonsterBaseCharacter for Perception all I’ve done is replicated the service flow but without the functions. The same branches and Blackboard key nodes exist</a:t>
            </a:r>
            <a:r>
              <a:rPr lang="en-GB" dirty="0" smtClean="0"/>
              <a:t>.</a:t>
            </a:r>
          </a:p>
          <a:p>
            <a:endParaRPr lang="en-GB" dirty="0"/>
          </a:p>
          <a:p>
            <a:r>
              <a:rPr lang="en-GB" dirty="0"/>
              <a:t>One important difference is that the node Event Begin Play is used in the character to store a reference to the Blackboard Data, instead of the Receive Activation AI in the Service.</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496832FD-35D9-43D7-B94C-0178607BD9AF}"/>
              </a:ext>
            </a:extLst>
          </p:cNvPr>
          <p:cNvPicPr>
            <a:picLocks noChangeAspect="1"/>
          </p:cNvPicPr>
          <p:nvPr/>
        </p:nvPicPr>
        <p:blipFill>
          <a:blip r:embed="rId2"/>
          <a:stretch>
            <a:fillRect/>
          </a:stretch>
        </p:blipFill>
        <p:spPr>
          <a:xfrm>
            <a:off x="1565237" y="2649131"/>
            <a:ext cx="9061525" cy="3612892"/>
          </a:xfrm>
          <a:prstGeom prst="rect">
            <a:avLst/>
          </a:prstGeom>
        </p:spPr>
      </p:pic>
    </p:spTree>
    <p:extLst>
      <p:ext uri="{BB962C8B-B14F-4D97-AF65-F5344CB8AC3E}">
        <p14:creationId xmlns:p14="http://schemas.microsoft.com/office/powerpoint/2010/main" val="2215916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A319B-B270-4127-A3FF-1033AAF96451}"/>
              </a:ext>
            </a:extLst>
          </p:cNvPr>
          <p:cNvSpPr>
            <a:spLocks noGrp="1"/>
          </p:cNvSpPr>
          <p:nvPr>
            <p:ph idx="1"/>
          </p:nvPr>
        </p:nvSpPr>
        <p:spPr>
          <a:xfrm>
            <a:off x="838200" y="1350335"/>
            <a:ext cx="5541085" cy="4826628"/>
          </a:xfrm>
        </p:spPr>
        <p:txBody>
          <a:bodyPr/>
          <a:lstStyle/>
          <a:p>
            <a:r>
              <a:rPr lang="en-GB" dirty="0"/>
              <a:t>When utilising the MonsterBaseCharacter you don’t need to use the Service Node.</a:t>
            </a:r>
          </a:p>
          <a:p>
            <a:endParaRPr lang="en-GB" dirty="0"/>
          </a:p>
          <a:p>
            <a:r>
              <a:rPr lang="en-GB" dirty="0"/>
              <a:t>The Blackboard Keys are set in the Character and so we can delete the Selector Node. </a:t>
            </a:r>
          </a:p>
        </p:txBody>
      </p:sp>
      <p:sp>
        <p:nvSpPr>
          <p:cNvPr id="2" name="Title 1">
            <a:extLst>
              <a:ext uri="{FF2B5EF4-FFF2-40B4-BE49-F238E27FC236}">
                <a16:creationId xmlns:a16="http://schemas.microsoft.com/office/drawing/2014/main" id="{2C7D2726-3970-462D-831B-069E017C0F41}"/>
              </a:ext>
            </a:extLst>
          </p:cNvPr>
          <p:cNvSpPr>
            <a:spLocks noGrp="1"/>
          </p:cNvSpPr>
          <p:nvPr>
            <p:ph type="title"/>
          </p:nvPr>
        </p:nvSpPr>
        <p:spPr/>
        <p:txBody>
          <a:bodyPr/>
          <a:lstStyle/>
          <a:p>
            <a:r>
              <a:rPr lang="en-GB" dirty="0"/>
              <a:t>Setting up your first Behaviour Tree</a:t>
            </a:r>
          </a:p>
        </p:txBody>
      </p:sp>
      <p:pic>
        <p:nvPicPr>
          <p:cNvPr id="4" name="Picture 3">
            <a:extLst>
              <a:ext uri="{FF2B5EF4-FFF2-40B4-BE49-F238E27FC236}">
                <a16:creationId xmlns:a16="http://schemas.microsoft.com/office/drawing/2014/main" id="{522EFE92-AAAB-4302-8CE0-F4C5CF2344AC}"/>
              </a:ext>
            </a:extLst>
          </p:cNvPr>
          <p:cNvPicPr>
            <a:picLocks noChangeAspect="1"/>
          </p:cNvPicPr>
          <p:nvPr/>
        </p:nvPicPr>
        <p:blipFill>
          <a:blip r:embed="rId2"/>
          <a:stretch>
            <a:fillRect/>
          </a:stretch>
        </p:blipFill>
        <p:spPr>
          <a:xfrm>
            <a:off x="6802336" y="1350335"/>
            <a:ext cx="4710953" cy="4351338"/>
          </a:xfrm>
          <a:prstGeom prst="rect">
            <a:avLst/>
          </a:prstGeom>
        </p:spPr>
      </p:pic>
    </p:spTree>
    <p:extLst>
      <p:ext uri="{BB962C8B-B14F-4D97-AF65-F5344CB8AC3E}">
        <p14:creationId xmlns:p14="http://schemas.microsoft.com/office/powerpoint/2010/main" val="3323045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85515C-8D85-49C0-865A-B7F832DDCED6}"/>
              </a:ext>
            </a:extLst>
          </p:cNvPr>
          <p:cNvSpPr>
            <a:spLocks noGrp="1"/>
          </p:cNvSpPr>
          <p:nvPr>
            <p:ph idx="1"/>
          </p:nvPr>
        </p:nvSpPr>
        <p:spPr/>
        <p:txBody>
          <a:bodyPr/>
          <a:lstStyle/>
          <a:p>
            <a:r>
              <a:rPr lang="en-GB" dirty="0"/>
              <a:t>Go and grab a drink / stretch your legs for a bit, when we come back we’ll look at audio detection.</a:t>
            </a:r>
          </a:p>
        </p:txBody>
      </p:sp>
      <p:sp>
        <p:nvSpPr>
          <p:cNvPr id="2" name="Title 1">
            <a:extLst>
              <a:ext uri="{FF2B5EF4-FFF2-40B4-BE49-F238E27FC236}">
                <a16:creationId xmlns:a16="http://schemas.microsoft.com/office/drawing/2014/main" id="{39762DA7-7AAF-4507-A688-4C9570D4C3BC}"/>
              </a:ext>
            </a:extLst>
          </p:cNvPr>
          <p:cNvSpPr>
            <a:spLocks noGrp="1"/>
          </p:cNvSpPr>
          <p:nvPr>
            <p:ph type="title"/>
          </p:nvPr>
        </p:nvSpPr>
        <p:spPr/>
        <p:txBody>
          <a:bodyPr/>
          <a:lstStyle/>
          <a:p>
            <a:r>
              <a:rPr lang="en-GB" dirty="0"/>
              <a:t>Chill</a:t>
            </a:r>
          </a:p>
        </p:txBody>
      </p:sp>
    </p:spTree>
    <p:extLst>
      <p:ext uri="{BB962C8B-B14F-4D97-AF65-F5344CB8AC3E}">
        <p14:creationId xmlns:p14="http://schemas.microsoft.com/office/powerpoint/2010/main" val="1094364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B9AE1-FFDA-4A67-A730-39EA9D7F041B}"/>
              </a:ext>
            </a:extLst>
          </p:cNvPr>
          <p:cNvSpPr>
            <a:spLocks noGrp="1"/>
          </p:cNvSpPr>
          <p:nvPr>
            <p:ph idx="1"/>
          </p:nvPr>
        </p:nvSpPr>
        <p:spPr>
          <a:xfrm>
            <a:off x="487326" y="1166407"/>
            <a:ext cx="2389094" cy="4490114"/>
          </a:xfrm>
        </p:spPr>
        <p:txBody>
          <a:bodyPr>
            <a:normAutofit lnSpcReduction="10000"/>
          </a:bodyPr>
          <a:lstStyle/>
          <a:p>
            <a:r>
              <a:rPr lang="en-GB" sz="2400" dirty="0"/>
              <a:t>Setup the Mesh and Animation Blueprint as shown to the right.</a:t>
            </a:r>
          </a:p>
          <a:p>
            <a:endParaRPr lang="en-GB" sz="2400" dirty="0"/>
          </a:p>
          <a:p>
            <a:r>
              <a:rPr lang="en-GB" sz="2400" dirty="0"/>
              <a:t>You may use the Spider assets, but this presentation will focus on the troll.</a:t>
            </a:r>
          </a:p>
        </p:txBody>
      </p:sp>
      <p:sp>
        <p:nvSpPr>
          <p:cNvPr id="2" name="Title 1">
            <a:extLst>
              <a:ext uri="{FF2B5EF4-FFF2-40B4-BE49-F238E27FC236}">
                <a16:creationId xmlns:a16="http://schemas.microsoft.com/office/drawing/2014/main" id="{C1DB943F-7DB9-4D89-ADBD-3488D4284AB2}"/>
              </a:ext>
            </a:extLst>
          </p:cNvPr>
          <p:cNvSpPr>
            <a:spLocks noGrp="1"/>
          </p:cNvSpPr>
          <p:nvPr>
            <p:ph type="title"/>
          </p:nvPr>
        </p:nvSpPr>
        <p:spPr/>
        <p:txBody>
          <a:bodyPr/>
          <a:lstStyle/>
          <a:p>
            <a:r>
              <a:rPr lang="en-GB" dirty="0"/>
              <a:t>MonsterBaseCharacter</a:t>
            </a:r>
          </a:p>
        </p:txBody>
      </p:sp>
      <p:pic>
        <p:nvPicPr>
          <p:cNvPr id="6" name="Picture 5">
            <a:extLst>
              <a:ext uri="{FF2B5EF4-FFF2-40B4-BE49-F238E27FC236}">
                <a16:creationId xmlns:a16="http://schemas.microsoft.com/office/drawing/2014/main" id="{1B6ED0D6-3F70-40EF-A0BD-B0CE7120F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0816" y="1277098"/>
            <a:ext cx="8782866" cy="4485749"/>
          </a:xfrm>
          <a:prstGeom prst="rect">
            <a:avLst/>
          </a:prstGeom>
        </p:spPr>
      </p:pic>
    </p:spTree>
    <p:extLst>
      <p:ext uri="{BB962C8B-B14F-4D97-AF65-F5344CB8AC3E}">
        <p14:creationId xmlns:p14="http://schemas.microsoft.com/office/powerpoint/2010/main" val="252302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B9AE1-FFDA-4A67-A730-39EA9D7F041B}"/>
              </a:ext>
            </a:extLst>
          </p:cNvPr>
          <p:cNvSpPr>
            <a:spLocks noGrp="1"/>
          </p:cNvSpPr>
          <p:nvPr>
            <p:ph idx="1"/>
          </p:nvPr>
        </p:nvSpPr>
        <p:spPr/>
        <p:txBody>
          <a:bodyPr/>
          <a:lstStyle/>
          <a:p>
            <a:r>
              <a:rPr lang="en-GB" dirty="0"/>
              <a:t>Next lets fix the collision so that it overlaps the player properly. </a:t>
            </a:r>
          </a:p>
        </p:txBody>
      </p:sp>
      <p:sp>
        <p:nvSpPr>
          <p:cNvPr id="2" name="Title 1">
            <a:extLst>
              <a:ext uri="{FF2B5EF4-FFF2-40B4-BE49-F238E27FC236}">
                <a16:creationId xmlns:a16="http://schemas.microsoft.com/office/drawing/2014/main" id="{C1DB943F-7DB9-4D89-ADBD-3488D4284AB2}"/>
              </a:ext>
            </a:extLst>
          </p:cNvPr>
          <p:cNvSpPr>
            <a:spLocks noGrp="1"/>
          </p:cNvSpPr>
          <p:nvPr>
            <p:ph type="title"/>
          </p:nvPr>
        </p:nvSpPr>
        <p:spPr/>
        <p:txBody>
          <a:bodyPr/>
          <a:lstStyle/>
          <a:p>
            <a:r>
              <a:rPr lang="en-GB" dirty="0"/>
              <a:t>MonsterBaseCharacter</a:t>
            </a:r>
          </a:p>
        </p:txBody>
      </p:sp>
      <p:pic>
        <p:nvPicPr>
          <p:cNvPr id="5" name="Picture 4">
            <a:extLst>
              <a:ext uri="{FF2B5EF4-FFF2-40B4-BE49-F238E27FC236}">
                <a16:creationId xmlns:a16="http://schemas.microsoft.com/office/drawing/2014/main" id="{6100AEA4-FAF4-4466-AC88-32F5DCB4D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13" y="2040206"/>
            <a:ext cx="9814560" cy="3910408"/>
          </a:xfrm>
          <a:prstGeom prst="rect">
            <a:avLst/>
          </a:prstGeom>
        </p:spPr>
      </p:pic>
    </p:spTree>
    <p:extLst>
      <p:ext uri="{BB962C8B-B14F-4D97-AF65-F5344CB8AC3E}">
        <p14:creationId xmlns:p14="http://schemas.microsoft.com/office/powerpoint/2010/main" val="68039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00F00B-DD53-4F06-97C1-00471B5FA648}"/>
              </a:ext>
            </a:extLst>
          </p:cNvPr>
          <p:cNvSpPr>
            <a:spLocks noGrp="1"/>
          </p:cNvSpPr>
          <p:nvPr>
            <p:ph idx="1"/>
          </p:nvPr>
        </p:nvSpPr>
        <p:spPr>
          <a:xfrm>
            <a:off x="838199" y="1825625"/>
            <a:ext cx="4180367" cy="4351338"/>
          </a:xfrm>
        </p:spPr>
        <p:txBody>
          <a:bodyPr>
            <a:normAutofit/>
          </a:bodyPr>
          <a:lstStyle/>
          <a:p>
            <a:r>
              <a:rPr lang="en-GB" dirty="0"/>
              <a:t>Make sure that the Mesh Component faces the same direction as the collision.</a:t>
            </a:r>
          </a:p>
          <a:p>
            <a:endParaRPr lang="en-GB" dirty="0"/>
          </a:p>
          <a:p>
            <a:r>
              <a:rPr lang="en-GB" dirty="0"/>
              <a:t>Rotate the Mesh Component on the Z Axis -90 degrees. </a:t>
            </a:r>
          </a:p>
          <a:p>
            <a:endParaRPr lang="en-GB" dirty="0"/>
          </a:p>
          <a:p>
            <a:r>
              <a:rPr lang="en-GB" dirty="0"/>
              <a:t>If you don’t do this the AI will walk sideways like a crab.</a:t>
            </a:r>
          </a:p>
        </p:txBody>
      </p:sp>
      <p:sp>
        <p:nvSpPr>
          <p:cNvPr id="2" name="Title 1">
            <a:extLst>
              <a:ext uri="{FF2B5EF4-FFF2-40B4-BE49-F238E27FC236}">
                <a16:creationId xmlns:a16="http://schemas.microsoft.com/office/drawing/2014/main" id="{ACBED6E1-628F-4BCC-8696-0CB52FCD8C9A}"/>
              </a:ext>
            </a:extLst>
          </p:cNvPr>
          <p:cNvSpPr>
            <a:spLocks noGrp="1"/>
          </p:cNvSpPr>
          <p:nvPr>
            <p:ph type="title"/>
          </p:nvPr>
        </p:nvSpPr>
        <p:spPr/>
        <p:txBody>
          <a:bodyPr/>
          <a:lstStyle/>
          <a:p>
            <a:r>
              <a:rPr lang="en-GB" dirty="0"/>
              <a:t>MonsterBaseCharacter</a:t>
            </a:r>
          </a:p>
        </p:txBody>
      </p:sp>
      <p:pic>
        <p:nvPicPr>
          <p:cNvPr id="4" name="Picture 3">
            <a:extLst>
              <a:ext uri="{FF2B5EF4-FFF2-40B4-BE49-F238E27FC236}">
                <a16:creationId xmlns:a16="http://schemas.microsoft.com/office/drawing/2014/main" id="{A6B57442-437D-4B7B-9035-B6849DA73FB8}"/>
              </a:ext>
            </a:extLst>
          </p:cNvPr>
          <p:cNvPicPr>
            <a:picLocks noChangeAspect="1"/>
          </p:cNvPicPr>
          <p:nvPr/>
        </p:nvPicPr>
        <p:blipFill>
          <a:blip r:embed="rId2"/>
          <a:stretch>
            <a:fillRect/>
          </a:stretch>
        </p:blipFill>
        <p:spPr>
          <a:xfrm>
            <a:off x="5411233" y="2133969"/>
            <a:ext cx="3627600" cy="4164012"/>
          </a:xfrm>
          <a:prstGeom prst="rect">
            <a:avLst/>
          </a:prstGeom>
        </p:spPr>
      </p:pic>
      <p:pic>
        <p:nvPicPr>
          <p:cNvPr id="5" name="Picture 4">
            <a:extLst>
              <a:ext uri="{FF2B5EF4-FFF2-40B4-BE49-F238E27FC236}">
                <a16:creationId xmlns:a16="http://schemas.microsoft.com/office/drawing/2014/main" id="{B058C397-09CF-4522-914B-9EE1D670A552}"/>
              </a:ext>
            </a:extLst>
          </p:cNvPr>
          <p:cNvPicPr>
            <a:picLocks noChangeAspect="1"/>
          </p:cNvPicPr>
          <p:nvPr/>
        </p:nvPicPr>
        <p:blipFill>
          <a:blip r:embed="rId3"/>
          <a:stretch>
            <a:fillRect/>
          </a:stretch>
        </p:blipFill>
        <p:spPr>
          <a:xfrm>
            <a:off x="8734425" y="2133969"/>
            <a:ext cx="3457575" cy="4152900"/>
          </a:xfrm>
          <a:prstGeom prst="rect">
            <a:avLst/>
          </a:prstGeom>
        </p:spPr>
      </p:pic>
      <p:pic>
        <p:nvPicPr>
          <p:cNvPr id="6" name="Picture 5">
            <a:extLst>
              <a:ext uri="{FF2B5EF4-FFF2-40B4-BE49-F238E27FC236}">
                <a16:creationId xmlns:a16="http://schemas.microsoft.com/office/drawing/2014/main" id="{62E7CBE8-FB2A-444F-BA5B-80A71D1B1CD5}"/>
              </a:ext>
            </a:extLst>
          </p:cNvPr>
          <p:cNvPicPr>
            <a:picLocks noChangeAspect="1"/>
          </p:cNvPicPr>
          <p:nvPr/>
        </p:nvPicPr>
        <p:blipFill>
          <a:blip r:embed="rId4"/>
          <a:stretch>
            <a:fillRect/>
          </a:stretch>
        </p:blipFill>
        <p:spPr>
          <a:xfrm>
            <a:off x="8229600" y="987238"/>
            <a:ext cx="3685953" cy="1060150"/>
          </a:xfrm>
          <a:prstGeom prst="rect">
            <a:avLst/>
          </a:prstGeom>
        </p:spPr>
      </p:pic>
      <p:cxnSp>
        <p:nvCxnSpPr>
          <p:cNvPr id="8" name="Straight Arrow Connector 7">
            <a:extLst>
              <a:ext uri="{FF2B5EF4-FFF2-40B4-BE49-F238E27FC236}">
                <a16:creationId xmlns:a16="http://schemas.microsoft.com/office/drawing/2014/main" id="{FAFD13B4-EBD7-4793-9FC2-B66B6443339E}"/>
              </a:ext>
            </a:extLst>
          </p:cNvPr>
          <p:cNvCxnSpPr/>
          <p:nvPr/>
        </p:nvCxnSpPr>
        <p:spPr>
          <a:xfrm>
            <a:off x="5108986" y="2642753"/>
            <a:ext cx="2355925" cy="13339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785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B9AE1-FFDA-4A67-A730-39EA9D7F041B}"/>
              </a:ext>
            </a:extLst>
          </p:cNvPr>
          <p:cNvSpPr>
            <a:spLocks noGrp="1"/>
          </p:cNvSpPr>
          <p:nvPr>
            <p:ph idx="1"/>
          </p:nvPr>
        </p:nvSpPr>
        <p:spPr>
          <a:xfrm>
            <a:off x="806303" y="1336528"/>
            <a:ext cx="5691692" cy="4351338"/>
          </a:xfrm>
        </p:spPr>
        <p:txBody>
          <a:bodyPr>
            <a:normAutofit/>
          </a:bodyPr>
          <a:lstStyle/>
          <a:p>
            <a:r>
              <a:rPr lang="en-GB" dirty="0"/>
              <a:t>Now select the MonsterBaseCharacter route / self.</a:t>
            </a:r>
          </a:p>
          <a:p>
            <a:endParaRPr lang="en-GB" dirty="0"/>
          </a:p>
          <a:p>
            <a:r>
              <a:rPr lang="en-GB" dirty="0"/>
              <a:t>Search the details panel for AI and set the Auto Posses to Placed in World of Spawned and also set the AI Controller Class to MonsterBaseAIController.</a:t>
            </a:r>
          </a:p>
          <a:p>
            <a:endParaRPr lang="en-GB" dirty="0"/>
          </a:p>
          <a:p>
            <a:r>
              <a:rPr lang="en-GB" dirty="0"/>
              <a:t>If you do not do these steps Unreal will not assign our custom AI to the character and the AI may not posses the character properly (depends how you spawn).</a:t>
            </a:r>
          </a:p>
        </p:txBody>
      </p:sp>
      <p:sp>
        <p:nvSpPr>
          <p:cNvPr id="2" name="Title 1">
            <a:extLst>
              <a:ext uri="{FF2B5EF4-FFF2-40B4-BE49-F238E27FC236}">
                <a16:creationId xmlns:a16="http://schemas.microsoft.com/office/drawing/2014/main" id="{C1DB943F-7DB9-4D89-ADBD-3488D4284AB2}"/>
              </a:ext>
            </a:extLst>
          </p:cNvPr>
          <p:cNvSpPr>
            <a:spLocks noGrp="1"/>
          </p:cNvSpPr>
          <p:nvPr>
            <p:ph type="title"/>
          </p:nvPr>
        </p:nvSpPr>
        <p:spPr/>
        <p:txBody>
          <a:bodyPr/>
          <a:lstStyle/>
          <a:p>
            <a:r>
              <a:rPr lang="en-GB" dirty="0"/>
              <a:t>MonsterBaseCharacter</a:t>
            </a:r>
          </a:p>
        </p:txBody>
      </p:sp>
      <p:pic>
        <p:nvPicPr>
          <p:cNvPr id="4" name="Picture 3">
            <a:extLst>
              <a:ext uri="{FF2B5EF4-FFF2-40B4-BE49-F238E27FC236}">
                <a16:creationId xmlns:a16="http://schemas.microsoft.com/office/drawing/2014/main" id="{7DB90B4C-AA81-491A-A0D3-E5230D80DE53}"/>
              </a:ext>
            </a:extLst>
          </p:cNvPr>
          <p:cNvPicPr>
            <a:picLocks noChangeAspect="1"/>
          </p:cNvPicPr>
          <p:nvPr/>
        </p:nvPicPr>
        <p:blipFill>
          <a:blip r:embed="rId2"/>
          <a:stretch>
            <a:fillRect/>
          </a:stretch>
        </p:blipFill>
        <p:spPr>
          <a:xfrm>
            <a:off x="6719142" y="1336528"/>
            <a:ext cx="3057525" cy="2124075"/>
          </a:xfrm>
          <a:prstGeom prst="rect">
            <a:avLst/>
          </a:prstGeom>
        </p:spPr>
      </p:pic>
      <p:pic>
        <p:nvPicPr>
          <p:cNvPr id="5" name="Picture 4">
            <a:extLst>
              <a:ext uri="{FF2B5EF4-FFF2-40B4-BE49-F238E27FC236}">
                <a16:creationId xmlns:a16="http://schemas.microsoft.com/office/drawing/2014/main" id="{F94E0E62-9E22-4E7E-9CCC-9F0DC173D7B2}"/>
              </a:ext>
            </a:extLst>
          </p:cNvPr>
          <p:cNvPicPr>
            <a:picLocks noChangeAspect="1"/>
          </p:cNvPicPr>
          <p:nvPr/>
        </p:nvPicPr>
        <p:blipFill>
          <a:blip r:embed="rId3"/>
          <a:stretch>
            <a:fillRect/>
          </a:stretch>
        </p:blipFill>
        <p:spPr>
          <a:xfrm>
            <a:off x="6719142" y="3595540"/>
            <a:ext cx="4324350" cy="1343025"/>
          </a:xfrm>
          <a:prstGeom prst="rect">
            <a:avLst/>
          </a:prstGeom>
        </p:spPr>
      </p:pic>
    </p:spTree>
    <p:extLst>
      <p:ext uri="{BB962C8B-B14F-4D97-AF65-F5344CB8AC3E}">
        <p14:creationId xmlns:p14="http://schemas.microsoft.com/office/powerpoint/2010/main" val="3543350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216A37-95C4-4F5C-8528-72E2408448E6}"/>
              </a:ext>
            </a:extLst>
          </p:cNvPr>
          <p:cNvSpPr>
            <a:spLocks noGrp="1"/>
          </p:cNvSpPr>
          <p:nvPr>
            <p:ph idx="1"/>
          </p:nvPr>
        </p:nvSpPr>
        <p:spPr>
          <a:xfrm>
            <a:off x="641060" y="1134508"/>
            <a:ext cx="6971852" cy="4351338"/>
          </a:xfrm>
        </p:spPr>
        <p:txBody>
          <a:bodyPr/>
          <a:lstStyle/>
          <a:p>
            <a:r>
              <a:rPr lang="en-GB" dirty="0"/>
              <a:t>Now create 2 more objects using the Content Browser.</a:t>
            </a:r>
          </a:p>
          <a:p>
            <a:endParaRPr lang="en-GB" dirty="0"/>
          </a:p>
          <a:p>
            <a:r>
              <a:rPr lang="en-GB" dirty="0"/>
              <a:t>A Behaviour Tree :- MonsterBaseBehaviourTree</a:t>
            </a:r>
          </a:p>
          <a:p>
            <a:endParaRPr lang="en-GB" dirty="0"/>
          </a:p>
          <a:p>
            <a:r>
              <a:rPr lang="en-GB" dirty="0"/>
              <a:t>A Blackboard :- MonsterBaseBlackboardData</a:t>
            </a:r>
          </a:p>
          <a:p>
            <a:endParaRPr lang="en-GB" dirty="0"/>
          </a:p>
        </p:txBody>
      </p:sp>
      <p:sp>
        <p:nvSpPr>
          <p:cNvPr id="2" name="Title 1">
            <a:extLst>
              <a:ext uri="{FF2B5EF4-FFF2-40B4-BE49-F238E27FC236}">
                <a16:creationId xmlns:a16="http://schemas.microsoft.com/office/drawing/2014/main" id="{739EF470-C02E-4FC3-B72D-531715AD9716}"/>
              </a:ext>
            </a:extLst>
          </p:cNvPr>
          <p:cNvSpPr>
            <a:spLocks noGrp="1"/>
          </p:cNvSpPr>
          <p:nvPr>
            <p:ph type="title"/>
          </p:nvPr>
        </p:nvSpPr>
        <p:spPr>
          <a:xfrm>
            <a:off x="-1" y="365126"/>
            <a:ext cx="8888819" cy="535531"/>
          </a:xfrm>
        </p:spPr>
        <p:txBody>
          <a:bodyPr/>
          <a:lstStyle/>
          <a:p>
            <a:r>
              <a:rPr lang="en-GB" dirty="0"/>
              <a:t>BaseBehaviourTree &amp; Blackboard Data</a:t>
            </a:r>
          </a:p>
        </p:txBody>
      </p:sp>
      <p:pic>
        <p:nvPicPr>
          <p:cNvPr id="4" name="Picture 3">
            <a:extLst>
              <a:ext uri="{FF2B5EF4-FFF2-40B4-BE49-F238E27FC236}">
                <a16:creationId xmlns:a16="http://schemas.microsoft.com/office/drawing/2014/main" id="{CCA22A36-81DD-4141-8EC8-12F9ABE237EB}"/>
              </a:ext>
            </a:extLst>
          </p:cNvPr>
          <p:cNvPicPr>
            <a:picLocks noChangeAspect="1"/>
          </p:cNvPicPr>
          <p:nvPr/>
        </p:nvPicPr>
        <p:blipFill>
          <a:blip r:embed="rId2"/>
          <a:stretch>
            <a:fillRect/>
          </a:stretch>
        </p:blipFill>
        <p:spPr>
          <a:xfrm>
            <a:off x="7612912" y="4082827"/>
            <a:ext cx="2848697" cy="2211488"/>
          </a:xfrm>
          <a:prstGeom prst="rect">
            <a:avLst/>
          </a:prstGeom>
        </p:spPr>
      </p:pic>
      <p:pic>
        <p:nvPicPr>
          <p:cNvPr id="5" name="Picture 4">
            <a:extLst>
              <a:ext uri="{FF2B5EF4-FFF2-40B4-BE49-F238E27FC236}">
                <a16:creationId xmlns:a16="http://schemas.microsoft.com/office/drawing/2014/main" id="{5BE20DB3-2ED8-4A30-943B-ADB501F57E3E}"/>
              </a:ext>
            </a:extLst>
          </p:cNvPr>
          <p:cNvPicPr>
            <a:picLocks noChangeAspect="1"/>
          </p:cNvPicPr>
          <p:nvPr/>
        </p:nvPicPr>
        <p:blipFill>
          <a:blip r:embed="rId3"/>
          <a:stretch>
            <a:fillRect/>
          </a:stretch>
        </p:blipFill>
        <p:spPr>
          <a:xfrm>
            <a:off x="7612912" y="1016021"/>
            <a:ext cx="3804684" cy="3066806"/>
          </a:xfrm>
          <a:prstGeom prst="rect">
            <a:avLst/>
          </a:prstGeom>
        </p:spPr>
      </p:pic>
    </p:spTree>
    <p:extLst>
      <p:ext uri="{BB962C8B-B14F-4D97-AF65-F5344CB8AC3E}">
        <p14:creationId xmlns:p14="http://schemas.microsoft.com/office/powerpoint/2010/main" val="1090859940"/>
      </p:ext>
    </p:extLst>
  </p:cSld>
  <p:clrMapOvr>
    <a:masterClrMapping/>
  </p:clrMapOvr>
</p:sld>
</file>

<file path=ppt/theme/theme1.xml><?xml version="1.0" encoding="utf-8"?>
<a:theme xmlns:a="http://schemas.openxmlformats.org/drawingml/2006/main" name="Advanced 3D Modelling Week 3">
  <a:themeElements>
    <a:clrScheme name="Custom 2">
      <a:dk1>
        <a:srgbClr val="000000"/>
      </a:dk1>
      <a:lt1>
        <a:srgbClr val="FFFFFF"/>
      </a:lt1>
      <a:dk2>
        <a:srgbClr val="666666"/>
      </a:dk2>
      <a:lt2>
        <a:srgbClr val="CCCCCC"/>
      </a:lt2>
      <a:accent1>
        <a:srgbClr val="D70926"/>
      </a:accent1>
      <a:accent2>
        <a:srgbClr val="D73E6F"/>
      </a:accent2>
      <a:accent3>
        <a:srgbClr val="0099CC"/>
      </a:accent3>
      <a:accent4>
        <a:srgbClr val="C9D339"/>
      </a:accent4>
      <a:accent5>
        <a:srgbClr val="003455"/>
      </a:accent5>
      <a:accent6>
        <a:srgbClr val="CCCCCC"/>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Course DNA - 1</Template>
  <TotalTime>310</TotalTime>
  <Words>2180</Words>
  <Application>Microsoft Office PowerPoint</Application>
  <PresentationFormat>Widescreen</PresentationFormat>
  <Paragraphs>233</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Tahoma</vt:lpstr>
      <vt:lpstr>Verdana</vt:lpstr>
      <vt:lpstr>Advanced 3D Modelling Week 3</vt:lpstr>
      <vt:lpstr>Monster Design</vt:lpstr>
      <vt:lpstr>Session 2 11-12,30 Goals</vt:lpstr>
      <vt:lpstr>Create the classes </vt:lpstr>
      <vt:lpstr>MonsterBaseCharacter</vt:lpstr>
      <vt:lpstr>MonsterBaseCharacter</vt:lpstr>
      <vt:lpstr>MonsterBaseCharacter</vt:lpstr>
      <vt:lpstr>MonsterBaseCharacter</vt:lpstr>
      <vt:lpstr>MonsterBaseCharacter</vt:lpstr>
      <vt:lpstr>BaseBehaviourTree &amp; Blackboard Data</vt:lpstr>
      <vt:lpstr>MonsterBaseAIController</vt:lpstr>
      <vt:lpstr>The Perception Component</vt:lpstr>
      <vt:lpstr>The Perception Component</vt:lpstr>
      <vt:lpstr>The Perception Component</vt:lpstr>
      <vt:lpstr>The Perception Component</vt:lpstr>
      <vt:lpstr>The Perception Component</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Setting up your first Behaviour Tree</vt:lpstr>
      <vt:lpstr>Tweaking the AI</vt:lpstr>
      <vt:lpstr>Tweaking the AI</vt:lpstr>
      <vt:lpstr>Problems with approach</vt:lpstr>
      <vt:lpstr>Problems with approach</vt:lpstr>
      <vt:lpstr>Setting up your first Behaviour Tree</vt:lpstr>
      <vt:lpstr>Setting up your first Behaviour Tree</vt:lpstr>
      <vt:lpstr>Setting up your first Behaviour Tree</vt:lpstr>
      <vt:lpstr>Chill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dc:creator>
  <cp:lastModifiedBy>PENNINCK Greg</cp:lastModifiedBy>
  <cp:revision>60</cp:revision>
  <dcterms:created xsi:type="dcterms:W3CDTF">2019-04-23T23:29:31Z</dcterms:created>
  <dcterms:modified xsi:type="dcterms:W3CDTF">2019-05-01T15:46:21Z</dcterms:modified>
</cp:coreProperties>
</file>